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Lst>
  <p:notesMasterIdLst>
    <p:notesMasterId r:id="rId98"/>
  </p:notesMasterIdLst>
  <p:sldIdLst>
    <p:sldId id="278" r:id="rId2"/>
    <p:sldId id="1443" r:id="rId3"/>
    <p:sldId id="1444" r:id="rId4"/>
    <p:sldId id="1445" r:id="rId5"/>
    <p:sldId id="1446" r:id="rId6"/>
    <p:sldId id="1447" r:id="rId7"/>
    <p:sldId id="428" r:id="rId8"/>
    <p:sldId id="1522" r:id="rId9"/>
    <p:sldId id="1533" r:id="rId10"/>
    <p:sldId id="1548" r:id="rId11"/>
    <p:sldId id="1540" r:id="rId12"/>
    <p:sldId id="1549" r:id="rId13"/>
    <p:sldId id="1544" r:id="rId14"/>
    <p:sldId id="1550" r:id="rId15"/>
    <p:sldId id="1551" r:id="rId16"/>
    <p:sldId id="1552" r:id="rId17"/>
    <p:sldId id="1553" r:id="rId18"/>
    <p:sldId id="1554" r:id="rId19"/>
    <p:sldId id="1555" r:id="rId20"/>
    <p:sldId id="1556" r:id="rId21"/>
    <p:sldId id="1558" r:id="rId22"/>
    <p:sldId id="1531" r:id="rId23"/>
    <p:sldId id="1532" r:id="rId24"/>
    <p:sldId id="359" r:id="rId25"/>
    <p:sldId id="1559" r:id="rId26"/>
    <p:sldId id="594" r:id="rId27"/>
    <p:sldId id="1569" r:id="rId28"/>
    <p:sldId id="1451" r:id="rId29"/>
    <p:sldId id="1545" r:id="rId30"/>
    <p:sldId id="1546" r:id="rId31"/>
    <p:sldId id="1452" r:id="rId32"/>
    <p:sldId id="1560" r:id="rId33"/>
    <p:sldId id="1563" r:id="rId34"/>
    <p:sldId id="1564" r:id="rId35"/>
    <p:sldId id="1570" r:id="rId36"/>
    <p:sldId id="1573" r:id="rId37"/>
    <p:sldId id="1576" r:id="rId38"/>
    <p:sldId id="1574" r:id="rId39"/>
    <p:sldId id="1460" r:id="rId40"/>
    <p:sldId id="1459" r:id="rId41"/>
    <p:sldId id="336" r:id="rId42"/>
    <p:sldId id="1567" r:id="rId43"/>
    <p:sldId id="1568" r:id="rId44"/>
    <p:sldId id="1575" r:id="rId45"/>
    <p:sldId id="440" r:id="rId46"/>
    <p:sldId id="441" r:id="rId47"/>
    <p:sldId id="1571" r:id="rId48"/>
    <p:sldId id="724" r:id="rId49"/>
    <p:sldId id="1547" r:id="rId50"/>
    <p:sldId id="1462" r:id="rId51"/>
    <p:sldId id="1577" r:id="rId52"/>
    <p:sldId id="259" r:id="rId53"/>
    <p:sldId id="1580" r:id="rId54"/>
    <p:sldId id="1581" r:id="rId55"/>
    <p:sldId id="1477" r:id="rId56"/>
    <p:sldId id="271" r:id="rId57"/>
    <p:sldId id="272" r:id="rId58"/>
    <p:sldId id="273" r:id="rId59"/>
    <p:sldId id="274" r:id="rId60"/>
    <p:sldId id="275" r:id="rId61"/>
    <p:sldId id="1461" r:id="rId62"/>
    <p:sldId id="1582" r:id="rId63"/>
    <p:sldId id="1583" r:id="rId64"/>
    <p:sldId id="1463" r:id="rId65"/>
    <p:sldId id="263" r:id="rId66"/>
    <p:sldId id="264" r:id="rId67"/>
    <p:sldId id="1465" r:id="rId68"/>
    <p:sldId id="1467" r:id="rId69"/>
    <p:sldId id="1468" r:id="rId70"/>
    <p:sldId id="1404" r:id="rId71"/>
    <p:sldId id="1584" r:id="rId72"/>
    <p:sldId id="1469" r:id="rId73"/>
    <p:sldId id="1454" r:id="rId74"/>
    <p:sldId id="1470" r:id="rId75"/>
    <p:sldId id="1472" r:id="rId76"/>
    <p:sldId id="1457" r:id="rId77"/>
    <p:sldId id="1471" r:id="rId78"/>
    <p:sldId id="1474" r:id="rId79"/>
    <p:sldId id="1475" r:id="rId80"/>
    <p:sldId id="1473" r:id="rId81"/>
    <p:sldId id="1449" r:id="rId82"/>
    <p:sldId id="1458" r:id="rId83"/>
    <p:sldId id="1411" r:id="rId84"/>
    <p:sldId id="761" r:id="rId85"/>
    <p:sldId id="1515" r:id="rId86"/>
    <p:sldId id="1514" r:id="rId87"/>
    <p:sldId id="1479" r:id="rId88"/>
    <p:sldId id="1417" r:id="rId89"/>
    <p:sldId id="1512" r:id="rId90"/>
    <p:sldId id="726" r:id="rId91"/>
    <p:sldId id="1478" r:id="rId92"/>
    <p:sldId id="293" r:id="rId93"/>
    <p:sldId id="1476" r:id="rId94"/>
    <p:sldId id="1437" r:id="rId95"/>
    <p:sldId id="1572" r:id="rId96"/>
    <p:sldId id="772" r:id="rId9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690"/>
    <a:srgbClr val="0051CA"/>
    <a:srgbClr val="E8A6A8"/>
    <a:srgbClr val="009545"/>
    <a:srgbClr val="1700FF"/>
    <a:srgbClr val="FF0A00"/>
    <a:srgbClr val="5C953F"/>
    <a:srgbClr val="57595C"/>
    <a:srgbClr val="2871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0"/>
    <p:restoredTop sz="80405"/>
  </p:normalViewPr>
  <p:slideViewPr>
    <p:cSldViewPr snapToGrid="0" snapToObjects="1">
      <p:cViewPr>
        <p:scale>
          <a:sx n="91" d="100"/>
          <a:sy n="91" d="100"/>
        </p:scale>
        <p:origin x="2456" y="1040"/>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8/25/22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linraffel.com/talks/vector2018few.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am Daniel </a:t>
            </a:r>
            <a:r>
              <a:rPr lang="en-US" sz="1200" b="0" i="0" u="none" strike="noStrike" kern="1200" dirty="0" err="1">
                <a:solidFill>
                  <a:schemeClr val="tx1"/>
                </a:solidFill>
                <a:effectLst/>
                <a:latin typeface="+mn-lt"/>
                <a:ea typeface="+mn-ea"/>
                <a:cs typeface="+mn-cs"/>
              </a:rPr>
              <a:t>Khashabi</a:t>
            </a:r>
            <a:r>
              <a:rPr lang="en-US" sz="1200" b="0" i="0" u="none" strike="noStrike" kern="1200" dirty="0">
                <a:solidFill>
                  <a:schemeClr val="tx1"/>
                </a:solidFill>
                <a:effectLst/>
                <a:latin typeface="+mn-lt"/>
                <a:ea typeface="+mn-ea"/>
                <a:cs typeface="+mn-cs"/>
              </a:rPr>
              <a:t>; for those who don’t know me, I am young investigator here at AI2.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I am excited to tell you about our recent project! </a:t>
            </a:r>
          </a:p>
          <a:p>
            <a:r>
              <a:rPr lang="en-US" sz="1200" b="0" i="0" u="none" strike="noStrike" kern="1200" dirty="0">
                <a:solidFill>
                  <a:schemeClr val="tx1"/>
                </a:solidFill>
                <a:effectLst/>
                <a:latin typeface="+mn-lt"/>
                <a:ea typeface="+mn-ea"/>
                <a:cs typeface="+mn-cs"/>
              </a:rPr>
              <a:t>This is a joint work with …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have any clarification questions, please interrupt me; otherwise, let’s delay all the open-ended questions till after the talk. </a:t>
            </a:r>
          </a:p>
          <a:p>
            <a:endParaRPr lang="en-US"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same paradigm can be applied to other domains outside of natural images. For example, let's say we collect articles from Wikipedia.</a:t>
            </a:r>
          </a:p>
        </p:txBody>
      </p:sp>
    </p:spTree>
    <p:extLst>
      <p:ext uri="{BB962C8B-B14F-4D97-AF65-F5344CB8AC3E}">
        <p14:creationId xmlns:p14="http://schemas.microsoft.com/office/powerpoint/2010/main" val="1483556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24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large dataset of articles … </a:t>
            </a:r>
          </a:p>
        </p:txBody>
      </p:sp>
    </p:spTree>
    <p:extLst>
      <p:ext uri="{BB962C8B-B14F-4D97-AF65-F5344CB8AC3E}">
        <p14:creationId xmlns:p14="http://schemas.microsoft.com/office/powerpoint/2010/main" val="1608965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train a generative model to generate new Wikipedia articles. This example comes from work done by researchers at Google Brain. In this case, the generated article discusses a made-up album called Wings over Kansas. The model was only given the title of the article and filled in the rest. You can see that the model has learned not only basic sentence structure, grammar, and spelling, but also the kind of content which is typical in Wikipedia articles. It also stays on theme, though it does end up generating some nonsense near the end. </a:t>
            </a:r>
          </a:p>
        </p:txBody>
      </p:sp>
    </p:spTree>
    <p:extLst>
      <p:ext uri="{BB962C8B-B14F-4D97-AF65-F5344CB8AC3E}">
        <p14:creationId xmlns:p14="http://schemas.microsoft.com/office/powerpoint/2010/main" val="3691020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autoencoders is a simple model structure whose goal is to reconstruct its input. The input is first mapped to a latent code, which is typically lower-dimensional than the input. The encoder tries to encode all of the useful information about the input into into the latent code, and the decoder tries to reconstruct the input based only on the information in the latent. The model is typically trained against a reconstruction error cost such as mean squared error, which measures how closely the reconstruction matches the input.</a:t>
            </a:r>
            <a:endParaRPr/>
          </a:p>
          <a:p>
            <a:pPr marL="0" lvl="0" indent="0" algn="l" rtl="0">
              <a:spcBef>
                <a:spcPts val="0"/>
              </a:spcBef>
              <a:spcAft>
                <a:spcPts val="0"/>
              </a:spcAft>
              <a:buNone/>
            </a:pPr>
            <a:endParaRPr/>
          </a:p>
          <a:p>
            <a:pPr marL="0" lvl="0" indent="0" algn="l" rtl="0">
              <a:spcBef>
                <a:spcPts val="0"/>
              </a:spcBef>
              <a:spcAft>
                <a:spcPts val="0"/>
              </a:spcAft>
              <a:buNone/>
            </a:pPr>
            <a:r>
              <a:rPr lang="en"/>
              <a:t>Slide from: </a:t>
            </a:r>
            <a:r>
              <a:rPr lang="en" u="sng">
                <a:solidFill>
                  <a:schemeClr val="hlink"/>
                </a:solidFill>
                <a:hlinkClick r:id="rId3"/>
              </a:rPr>
              <a:t>https://colinraffel.com/talks/vector2018few.pdf</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autoencoders is a simple model structure whose goal is to reconstruct its input. The input is first mapped to a latent code, which is typically lower-dimensional than the input. The encoder tries to encode all of the useful information about the input into into the latent code, and the decoder tries to reconstruct the input based only on the information in the latent. The model is typically trained against a reconstruction error cost such as mean squared error, which measures how closely the reconstruction matches the input.</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While it’s fun to train a model to generate new made-up Wikipedia articles from scratch, it’s not terribly useful on its own since there are already so many Wikipedia articles out there already. One of the things that makes generative models useful in practice is that they provide a means to leverage and discover structure in large unlabeled datasets. In machine learning, we often find gains simply from collecting more data. In many applications like modeling text or natural images, unlabeled data is almost limitless.</a:t>
            </a:r>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4284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1083404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38240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 good example of the power of this is some recent work from </a:t>
            </a:r>
            <a:r>
              <a:rPr lang="en-US" dirty="0" err="1"/>
              <a:t>OpenAI</a:t>
            </a:r>
            <a:r>
              <a:rPr lang="en-US" dirty="0"/>
              <a:t>, where they demonstrate that by training a large generative text model on a huge corpus of documents from the web, they obtain state-of-the-art results on many common text benchmarks. These results are obtained with a simple type of generative model which is particularly effective at learning about the structure of text and language from unlabeled data alone. These impressive results are largely thanks to the fact that they were able to trained a large generative model on lots of unlabeled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2706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166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05789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3149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35c93566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35c93566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909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3bf7412a2f_0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3bf7412a2f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138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applications of language understanding for the context, and many of these have seem performance improvements in the past few years due to advent of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hood, these improvements are due to new developments on how neural networks are supervised with freely-available data, such as raw web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more concrete,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self-supervised learning </a:t>
            </a:r>
            <a:r>
              <a:rPr lang="en-US" dirty="0">
                <a:sym typeface="Wingdings" pitchFamily="2" charset="2"/>
              </a:rPr>
              <a:t> gives some level of generality, but not enough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large pre-training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a:t>
            </a:r>
            <a:r>
              <a:rPr lang="en-US" dirty="0">
                <a:sym typeface="Wingdings" pitchFamily="2" charset="2"/>
              </a:rPr>
              <a:t>larger models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Progresses are made, but we have a long way to go: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LMs have an understanding of language structure </a:t>
            </a:r>
            <a:r>
              <a:rPr lang="en-US" dirty="0">
                <a:sym typeface="Wingdings" pitchFamily="2" charset="2"/>
              </a:rPr>
              <a:t> making it a useful representation tool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We need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must generalize to many new tasks with essentially no retraining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explaining, rationalizing and understanding the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imagining possible alternatives that haven’t happened yet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planning actions for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models that actively revise their knowledge/decisions based on the feedback of their environment  (and that includes both successes and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sharing our social and ethical values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So in order to introduce such attributes we need a lot of work and progress to capture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Tasks that we want to solve They are hard to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PhD, I have taken several steps toward this broader goal, along these three methodological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Repr</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Symbolic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2473201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applications of language understanding for the context, and many of these have seem performance improvements in the past few years due to advent of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hood, these improvements are due to new developments on how neural networks are supervised with freely-available data, such as raw web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more concrete,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self-supervised learning </a:t>
            </a:r>
            <a:r>
              <a:rPr lang="en-US" dirty="0">
                <a:sym typeface="Wingdings" pitchFamily="2" charset="2"/>
              </a:rPr>
              <a:t> gives some level of generality, but not enough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large pre-training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a:t>
            </a:r>
            <a:r>
              <a:rPr lang="en-US" dirty="0">
                <a:sym typeface="Wingdings" pitchFamily="2" charset="2"/>
              </a:rPr>
              <a:t>larger models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Progresses are made, but we have a long way to go: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LMs have an understanding of language structure </a:t>
            </a:r>
            <a:r>
              <a:rPr lang="en-US" dirty="0">
                <a:sym typeface="Wingdings" pitchFamily="2" charset="2"/>
              </a:rPr>
              <a:t> making it a useful representation tool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We need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must generalize to many new tasks with essentially no retraining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explaining, rationalizing and understanding the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imagining possible alternatives that haven’t happened yet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planning actions for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models that actively revise their knowledge/decisions based on the feedback of their environment  (and that includes both successes and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sharing our social and ethical values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So in order to introduce such attributes we need a lot of work and progress to capture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Tasks that we want to solve They are hard to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PhD, I have taken several steps toward this broader goal, along these three methodological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Repr</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Symbolic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941465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applications of language understanding for the context, and many of these have seem performance improvements in the past few years due to advent of deep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much so that some people got the impression that AI systems are closing in on human intelligence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the hood, these improvements are due to new developments on how neural networks are supervised with freely-available data, such as raw web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more concrete,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self-supervised learning </a:t>
            </a:r>
            <a:r>
              <a:rPr lang="en-US" dirty="0">
                <a:sym typeface="Wingdings" pitchFamily="2" charset="2"/>
              </a:rPr>
              <a:t> gives some level of generality, but not enough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large pre-training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increasingly </a:t>
            </a:r>
            <a:r>
              <a:rPr lang="en-US" dirty="0">
                <a:sym typeface="Wingdings" pitchFamily="2" charset="2"/>
              </a:rPr>
              <a:t>larger models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Progresses are made, but we have a long way to go: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LMs have an understanding of language structure </a:t>
            </a:r>
            <a:r>
              <a:rPr lang="en-US" dirty="0">
                <a:sym typeface="Wingdings" pitchFamily="2" charset="2"/>
              </a:rPr>
              <a:t> making it a useful representation tool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We need more: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must generalize to many new tasks with essentially no retraining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explaining, rationalizing and understanding the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imagining possible alternatives that haven’t happened yet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planning actions for future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models that actively revise their knowledge/decisions based on the feedback of their environment  (and that includes both successes and failures)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 sharing our social and ethical values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So in order to introduce such attributes we need a lot of work and progress to capture these.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 Tasks that we want to solve They are hard to control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my PhD, I have taken several steps toward this broader goal, along these three methodological directions: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Repr</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Symbolic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talk, I am going to focus on three projects specifically: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3016150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the field has been using such models in a few narrow sense; for instance taking their results and using them as features in your feature-rich machine learning models.</a:t>
            </a:r>
          </a:p>
          <a:p>
            <a:endParaRPr lang="en-US" dirty="0"/>
          </a:p>
          <a:p>
            <a:r>
              <a:rPr lang="en-US" dirty="0"/>
              <a:t>However, one thing that I am excited about is that, such models let you directly look into what is inside them, with explicit queries, in the form of natural language. </a:t>
            </a:r>
          </a:p>
          <a:p>
            <a:endParaRPr lang="en-US" dirty="0"/>
          </a:p>
          <a:p>
            <a:r>
              <a:rPr lang="en-US" dirty="0"/>
              <a:t>For instance, I can issue queries like this about the size of Pittsburgh and it comes back a response like this. </a:t>
            </a:r>
          </a:p>
          <a:p>
            <a:r>
              <a:rPr lang="en-US" dirty="0"/>
              <a:t>In a sense, what it gives me is a distillation of many pattern that it has seen on the web, possibly about Pittsburgh.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48</a:t>
            </a:fld>
            <a:endParaRPr lang="en-US"/>
          </a:p>
        </p:txBody>
      </p:sp>
    </p:spTree>
    <p:extLst>
      <p:ext uri="{BB962C8B-B14F-4D97-AF65-F5344CB8AC3E}">
        <p14:creationId xmlns:p14="http://schemas.microsoft.com/office/powerpoint/2010/main" val="1235012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35f5cdd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35f5cd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Reading comprehension is defined as the task of </a:t>
            </a:r>
            <a:r>
              <a:rPr lang="en">
                <a:solidFill>
                  <a:schemeClr val="dk1"/>
                </a:solidFill>
                <a:latin typeface="Lato"/>
                <a:ea typeface="Lato"/>
                <a:cs typeface="Lato"/>
                <a:sym typeface="Lato"/>
              </a:rPr>
              <a:t>extracting a substring from a given context paragraph that answers a given question.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Here is an example  ….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endParaRPr>
              <a:solidFill>
                <a:schemeClr val="dk1"/>
              </a:solidFill>
              <a:latin typeface="Lato"/>
              <a:ea typeface="Lato"/>
              <a:cs typeface="Lato"/>
              <a:sym typeface="La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35f5cdd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35f5cd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Reading comprehension is defined as the task of </a:t>
            </a:r>
            <a:r>
              <a:rPr lang="en">
                <a:solidFill>
                  <a:schemeClr val="dk1"/>
                </a:solidFill>
                <a:latin typeface="Lato"/>
                <a:ea typeface="Lato"/>
                <a:cs typeface="Lato"/>
                <a:sym typeface="Lato"/>
              </a:rPr>
              <a:t>extracting a substring from a given context paragraph that answers a given question.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Here is an example  ….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endParaRPr>
              <a:solidFill>
                <a:schemeClr val="dk1"/>
              </a:solidFill>
              <a:latin typeface="Lato"/>
              <a:ea typeface="Lato"/>
              <a:cs typeface="Lato"/>
              <a:sym typeface="Lato"/>
            </a:endParaRPr>
          </a:p>
        </p:txBody>
      </p:sp>
    </p:spTree>
    <p:extLst>
      <p:ext uri="{BB962C8B-B14F-4D97-AF65-F5344CB8AC3E}">
        <p14:creationId xmlns:p14="http://schemas.microsoft.com/office/powerpoint/2010/main" val="1724508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535f5cdd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f535f5cd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Reading comprehension is defined as the task of </a:t>
            </a:r>
            <a:r>
              <a:rPr lang="en">
                <a:solidFill>
                  <a:schemeClr val="dk1"/>
                </a:solidFill>
                <a:latin typeface="Lato"/>
                <a:ea typeface="Lato"/>
                <a:cs typeface="Lato"/>
                <a:sym typeface="Lato"/>
              </a:rPr>
              <a:t>extracting a substring from a given context paragraph that answers a given question.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Here is an example  …. </a:t>
            </a:r>
            <a:endParaRPr>
              <a:solidFill>
                <a:schemeClr val="dk1"/>
              </a:solidFill>
              <a:latin typeface="Lato"/>
              <a:ea typeface="Lato"/>
              <a:cs typeface="Lato"/>
              <a:sym typeface="Lato"/>
            </a:endParaRPr>
          </a:p>
          <a:p>
            <a:pPr marL="457200" lvl="0" indent="-298450" algn="l" rtl="0">
              <a:spcBef>
                <a:spcPts val="0"/>
              </a:spcBef>
              <a:spcAft>
                <a:spcPts val="0"/>
              </a:spcAft>
              <a:buClr>
                <a:schemeClr val="dk1"/>
              </a:buClr>
              <a:buSzPts val="1100"/>
              <a:buFont typeface="Lato"/>
              <a:buChar char="●"/>
            </a:pPr>
            <a:endParaRPr>
              <a:solidFill>
                <a:schemeClr val="dk1"/>
              </a:solidFill>
              <a:latin typeface="Lato"/>
              <a:ea typeface="Lato"/>
              <a:cs typeface="Lato"/>
              <a:sym typeface="Lato"/>
            </a:endParaRPr>
          </a:p>
        </p:txBody>
      </p:sp>
    </p:spTree>
    <p:extLst>
      <p:ext uri="{BB962C8B-B14F-4D97-AF65-F5344CB8AC3E}">
        <p14:creationId xmlns:p14="http://schemas.microsoft.com/office/powerpoint/2010/main" val="253733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what is generative modeling? Let's start with a example. Let's say I go out into the world and collect a dataset of natural images. So, first I get this picture of some cyclists…</a:t>
            </a:r>
          </a:p>
          <a:p>
            <a:endParaRPr lang="en-US" dirty="0"/>
          </a:p>
        </p:txBody>
      </p:sp>
    </p:spTree>
    <p:extLst>
      <p:ext uri="{BB962C8B-B14F-4D97-AF65-F5344CB8AC3E}">
        <p14:creationId xmlns:p14="http://schemas.microsoft.com/office/powerpoint/2010/main" val="3632274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6eb443a9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6eb443a9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conduct a relatively comprehensive set of experiments on the collected data. </a:t>
            </a:r>
            <a:endParaRPr/>
          </a:p>
          <a:p>
            <a:pPr marL="0" lvl="0" indent="0" algn="l" rtl="0">
              <a:spcBef>
                <a:spcPts val="0"/>
              </a:spcBef>
              <a:spcAft>
                <a:spcPts val="0"/>
              </a:spcAft>
              <a:buNone/>
            </a:pPr>
            <a:endParaRPr/>
          </a:p>
          <a:p>
            <a:pPr marL="0" lvl="0" indent="0" algn="l" rtl="0">
              <a:spcBef>
                <a:spcPts val="0"/>
              </a:spcBef>
              <a:spcAft>
                <a:spcPts val="0"/>
              </a:spcAft>
              <a:buNone/>
            </a:pPr>
            <a:r>
              <a:rPr lang="en"/>
              <a:t>To have an estimate of the performance and the difficulty of the challenges, we report human performance on a random subset (100-150) of instances from each task. </a:t>
            </a:r>
            <a:endParaRPr/>
          </a:p>
          <a:p>
            <a:pPr marL="0" lvl="0" indent="0" algn="l" rtl="0">
              <a:spcBef>
                <a:spcPts val="0"/>
              </a:spcBef>
              <a:spcAft>
                <a:spcPts val="0"/>
              </a:spcAft>
              <a:buNone/>
            </a:pPr>
            <a:r>
              <a:rPr lang="en"/>
              <a:t>We collect annotations from three human annotators, adjudicate the inconsistencies and evaluate it against the gold labels to estimate human performance for each task</a:t>
            </a:r>
            <a:endParaRPr/>
          </a:p>
          <a:p>
            <a:pPr marL="0" lvl="0" indent="0" algn="l" rtl="0">
              <a:spcBef>
                <a:spcPts val="0"/>
              </a:spcBef>
              <a:spcAft>
                <a:spcPts val="0"/>
              </a:spcAft>
              <a:buNone/>
            </a:pPr>
            <a:endParaRPr/>
          </a:p>
          <a:p>
            <a:pPr marL="0" lvl="0" indent="0" algn="l" rtl="0">
              <a:spcBef>
                <a:spcPts val="0"/>
              </a:spcBef>
              <a:spcAft>
                <a:spcPts val="0"/>
              </a:spcAft>
              <a:buNone/>
            </a:pPr>
            <a:r>
              <a:rPr lang="en"/>
              <a:t>For evaluation of our baselines, we use state-of-the-art LMs: </a:t>
            </a:r>
            <a:endParaRPr/>
          </a:p>
          <a:p>
            <a:pPr marL="457200" lvl="0" indent="-298450" algn="l" rtl="0">
              <a:spcBef>
                <a:spcPts val="0"/>
              </a:spcBef>
              <a:spcAft>
                <a:spcPts val="0"/>
              </a:spcAft>
              <a:buSzPts val="1100"/>
              <a:buChar char="-"/>
            </a:pPr>
            <a:r>
              <a:rPr lang="en"/>
              <a:t>some multilingual LMs that pretrained on many languages including Persian (such as m BERT and mT5) </a:t>
            </a:r>
            <a:endParaRPr/>
          </a:p>
          <a:p>
            <a:pPr marL="457200" lvl="0" indent="-298450" algn="l" rtl="0">
              <a:spcBef>
                <a:spcPts val="0"/>
              </a:spcBef>
              <a:spcAft>
                <a:spcPts val="0"/>
              </a:spcAft>
              <a:buSzPts val="1100"/>
              <a:buChar char="-"/>
            </a:pPr>
            <a:r>
              <a:rPr lang="en"/>
              <a:t>and some pre-trained only for Persian </a:t>
            </a:r>
            <a:endParaRPr/>
          </a:p>
          <a:p>
            <a:pPr marL="0" lvl="0" indent="0" algn="l" rtl="0">
              <a:spcBef>
                <a:spcPts val="0"/>
              </a:spcBef>
              <a:spcAft>
                <a:spcPts val="0"/>
              </a:spcAft>
              <a:buNone/>
            </a:pPr>
            <a:r>
              <a:rPr lang="en"/>
              <a:t>For each task, we train models with various hyper-parameters and select the best one according to their developement set performance.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fb87d21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fb87d21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Here we’re highlighting empirical results for reading comprehension only, since the trends are mostly similar for other remaining tasks. </a:t>
            </a:r>
            <a:endParaRPr/>
          </a:p>
          <a:p>
            <a:pPr marL="457200" lvl="0" indent="-298450" algn="l" rtl="0">
              <a:spcBef>
                <a:spcPts val="0"/>
              </a:spcBef>
              <a:spcAft>
                <a:spcPts val="0"/>
              </a:spcAft>
              <a:buSzPts val="1100"/>
              <a:buChar char="●"/>
            </a:pPr>
            <a:r>
              <a:rPr lang="en"/>
              <a:t>The first lesson is about dataset’s quality: </a:t>
            </a:r>
            <a:endParaRPr/>
          </a:p>
          <a:p>
            <a:pPr marL="914400" lvl="1" indent="-298450" algn="l" rtl="0">
              <a:spcBef>
                <a:spcPts val="0"/>
              </a:spcBef>
              <a:spcAft>
                <a:spcPts val="0"/>
              </a:spcAft>
              <a:buSzPts val="1100"/>
              <a:buChar char="○"/>
            </a:pPr>
            <a:r>
              <a:rPr lang="en"/>
              <a:t>The estimated human scores provide an indication of a reasonable degree of consensus between the ground-truth and judgments of native speakers and hence, the quality of our dataset.</a:t>
            </a:r>
            <a:endParaRPr/>
          </a:p>
          <a:p>
            <a:pPr marL="457200" lvl="0" indent="-298450" algn="l" rtl="0">
              <a:spcBef>
                <a:spcPts val="0"/>
              </a:spcBef>
              <a:spcAft>
                <a:spcPts val="0"/>
              </a:spcAft>
              <a:buClr>
                <a:schemeClr val="dk1"/>
              </a:buClr>
              <a:buSzPts val="1100"/>
              <a:buChar char="●"/>
            </a:pPr>
            <a:r>
              <a:rPr lang="en">
                <a:solidFill>
                  <a:schemeClr val="dk1"/>
                </a:solidFill>
              </a:rPr>
              <a:t>In terms of model performances: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We measure LM’s performance, when trained with Persian labeled data,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fac045f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fac045f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8450" algn="l" rtl="0">
              <a:spcBef>
                <a:spcPts val="0"/>
              </a:spcBef>
              <a:spcAft>
                <a:spcPts val="0"/>
              </a:spcAft>
              <a:buSzPts val="1100"/>
              <a:buChar char="-"/>
            </a:pPr>
            <a:r>
              <a:rPr lang="en"/>
              <a:t>Models trained on English dataset (and show surprising generalizatio to our Persian evaluation data)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6fac045f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f6fac045f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models trained on a union of PErsian and English datasets, which worked the best.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6fac045f5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6fac045f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finally,  the majority of the models lag behind human performance with a sizable margin, which indicates that … [read]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especially true for tasks like multiple-choice QA that human performance is about 40% ahead of the model performance.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 alongside the apparent progress, there are troubling trends as well. </a:t>
            </a:r>
          </a:p>
          <a:p>
            <a:r>
              <a:rPr lang="en-US" sz="1200" b="0" i="0" kern="1200" dirty="0">
                <a:solidFill>
                  <a:schemeClr val="tx1"/>
                </a:solidFill>
                <a:effectLst/>
                <a:latin typeface="+mn-lt"/>
                <a:ea typeface="+mn-ea"/>
                <a:cs typeface="+mn-cs"/>
              </a:rPr>
              <a:t>You take a SOTA system, run it on an instance taken it is used to seeing and things work well. </a:t>
            </a:r>
          </a:p>
          <a:p>
            <a:r>
              <a:rPr lang="en-US" sz="1200" b="0" i="0" kern="1200" dirty="0">
                <a:solidFill>
                  <a:schemeClr val="tx1"/>
                </a:solidFill>
                <a:effectLst/>
                <a:latin typeface="+mn-lt"/>
                <a:ea typeface="+mn-ea"/>
                <a:cs typeface="+mn-cs"/>
              </a:rPr>
              <a:t>You make small changes to the instance, and things fall apart.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70</a:t>
            </a:fld>
            <a:endParaRPr lang="en-US"/>
          </a:p>
        </p:txBody>
      </p:sp>
    </p:spTree>
    <p:extLst>
      <p:ext uri="{BB962C8B-B14F-4D97-AF65-F5344CB8AC3E}">
        <p14:creationId xmlns:p14="http://schemas.microsoft.com/office/powerpoint/2010/main" val="1476420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 alongside the apparent progress, there are troubling trends as well. </a:t>
            </a:r>
          </a:p>
          <a:p>
            <a:r>
              <a:rPr lang="en-US" sz="1200" b="0" i="0" kern="1200" dirty="0">
                <a:solidFill>
                  <a:schemeClr val="tx1"/>
                </a:solidFill>
                <a:effectLst/>
                <a:latin typeface="+mn-lt"/>
                <a:ea typeface="+mn-ea"/>
                <a:cs typeface="+mn-cs"/>
              </a:rPr>
              <a:t>You take a SOTA system, run it on an instance taken it is used to seeing and things work well. </a:t>
            </a:r>
          </a:p>
          <a:p>
            <a:r>
              <a:rPr lang="en-US" sz="1200" b="0" i="0" kern="1200" dirty="0">
                <a:solidFill>
                  <a:schemeClr val="tx1"/>
                </a:solidFill>
                <a:effectLst/>
                <a:latin typeface="+mn-lt"/>
                <a:ea typeface="+mn-ea"/>
                <a:cs typeface="+mn-cs"/>
              </a:rPr>
              <a:t>You make small changes to the instance, and things fall apart.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71</a:t>
            </a:fld>
            <a:endParaRPr lang="en-US"/>
          </a:p>
        </p:txBody>
      </p:sp>
    </p:spTree>
    <p:extLst>
      <p:ext uri="{BB962C8B-B14F-4D97-AF65-F5344CB8AC3E}">
        <p14:creationId xmlns:p14="http://schemas.microsoft.com/office/powerpoint/2010/main" val="2208620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 </a:t>
            </a:r>
            <a:r>
              <a:rPr lang="fa-IR" dirty="0"/>
              <a:t>زمینه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76</a:t>
            </a:fld>
            <a:endParaRPr lang="en-US"/>
          </a:p>
        </p:txBody>
      </p:sp>
    </p:spTree>
    <p:extLst>
      <p:ext uri="{BB962C8B-B14F-4D97-AF65-F5344CB8AC3E}">
        <p14:creationId xmlns:p14="http://schemas.microsoft.com/office/powerpoint/2010/main" val="1192799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fa-IR" dirty="0"/>
          </a:p>
          <a:p>
            <a:pPr marL="0" algn="r" defTabSz="914400" rtl="1" eaLnBrk="1" latinLnBrk="0" hangingPunct="1"/>
            <a:endParaRPr lang="fa-IR" dirty="0"/>
          </a:p>
          <a:p>
            <a:pPr marL="0" algn="r" defTabSz="914400" rtl="1" eaLnBrk="1" latinLnBrk="0" hangingPunct="1"/>
            <a:endParaRPr lang="fa-IR" dirty="0"/>
          </a:p>
          <a:p>
            <a:pPr marL="0" algn="r" defTabSz="914400" rtl="1" eaLnBrk="1" latinLnBrk="0" hangingPunct="1"/>
            <a:r>
              <a:rPr lang="fa-IR" dirty="0"/>
              <a:t>آن کس که نداند و نداند که نداند در جهل مرکب </a:t>
            </a:r>
            <a:r>
              <a:rPr lang="fa-IR" dirty="0" err="1"/>
              <a:t>ابدالدهر</a:t>
            </a:r>
            <a:r>
              <a:rPr lang="fa-IR" dirty="0"/>
              <a:t> بماند</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81</a:t>
            </a:fld>
            <a:endParaRPr lang="en-US"/>
          </a:p>
        </p:txBody>
      </p:sp>
    </p:spTree>
    <p:extLst>
      <p:ext uri="{BB962C8B-B14F-4D97-AF65-F5344CB8AC3E}">
        <p14:creationId xmlns:p14="http://schemas.microsoft.com/office/powerpoint/2010/main" val="499744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83</a:t>
            </a:fld>
            <a:endParaRPr lang="en-US"/>
          </a:p>
        </p:txBody>
      </p:sp>
    </p:spTree>
    <p:extLst>
      <p:ext uri="{BB962C8B-B14F-4D97-AF65-F5344CB8AC3E}">
        <p14:creationId xmlns:p14="http://schemas.microsoft.com/office/powerpoint/2010/main" val="320085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then a few more photos</a:t>
            </a:r>
          </a:p>
          <a:p>
            <a:endParaRPr lang="en-US" dirty="0"/>
          </a:p>
        </p:txBody>
      </p:sp>
    </p:spTree>
    <p:extLst>
      <p:ext uri="{BB962C8B-B14F-4D97-AF65-F5344CB8AC3E}">
        <p14:creationId xmlns:p14="http://schemas.microsoft.com/office/powerpoint/2010/main" val="2513879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show the same point pictorially: </a:t>
            </a:r>
            <a:endParaRPr lang="en-US" b="0" dirty="0">
              <a:effectLst/>
            </a:endParaRPr>
          </a:p>
          <a:p>
            <a:pPr rtl="0" fontAlgn="base"/>
            <a:r>
              <a:rPr lang="en-US" sz="1200" b="0" i="0" u="none" strike="noStrike" kern="1200" dirty="0">
                <a:solidFill>
                  <a:schemeClr val="tx1"/>
                </a:solidFill>
                <a:effectLst/>
                <a:latin typeface="+mn-lt"/>
                <a:ea typeface="+mn-ea"/>
                <a:cs typeface="+mn-cs"/>
              </a:rPr>
              <a:t>Think of this light blue shape as the space of all the problems we’re interested in. </a:t>
            </a:r>
          </a:p>
          <a:p>
            <a:pPr lvl="1" rtl="0" fontAlgn="base"/>
            <a:r>
              <a:rPr lang="en-US" sz="1200" b="0" i="0" u="none" strike="noStrike" kern="1200" dirty="0">
                <a:solidFill>
                  <a:schemeClr val="tx1"/>
                </a:solidFill>
                <a:effectLst/>
                <a:latin typeface="+mn-lt"/>
                <a:ea typeface="+mn-ea"/>
                <a:cs typeface="+mn-cs"/>
              </a:rPr>
              <a:t>The X-axis is the collection of problem definitions, or the metaphorical breadth of problems. </a:t>
            </a:r>
          </a:p>
          <a:p>
            <a:pPr lvl="2" rtl="0" fontAlgn="base"/>
            <a:r>
              <a:rPr lang="en-US" sz="1200" b="0" i="0" u="none" strike="noStrike" kern="1200" dirty="0">
                <a:solidFill>
                  <a:schemeClr val="tx1"/>
                </a:solidFill>
                <a:effectLst/>
                <a:latin typeface="+mn-lt"/>
                <a:ea typeface="+mn-ea"/>
                <a:cs typeface="+mn-cs"/>
              </a:rPr>
              <a:t>For example, problem definitions for Go,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or any other QA task.</a:t>
            </a:r>
          </a:p>
          <a:p>
            <a:pPr lvl="1" rtl="0" fontAlgn="base"/>
            <a:r>
              <a:rPr lang="en-US" sz="1200" b="0" i="0" u="none" strike="noStrike" kern="1200" dirty="0">
                <a:solidFill>
                  <a:schemeClr val="tx1"/>
                </a:solidFill>
                <a:effectLst/>
                <a:latin typeface="+mn-lt"/>
                <a:ea typeface="+mn-ea"/>
                <a:cs typeface="+mn-cs"/>
              </a:rPr>
              <a:t>The depth is the complexity of each problem space. </a:t>
            </a:r>
          </a:p>
          <a:p>
            <a:pPr lvl="2" rtl="0" fontAlgn="base"/>
            <a:r>
              <a:rPr lang="en-US" sz="1200" b="0" i="0" u="none" strike="noStrike" kern="1200" dirty="0">
                <a:solidFill>
                  <a:schemeClr val="tx1"/>
                </a:solidFill>
                <a:effectLst/>
                <a:latin typeface="+mn-lt"/>
                <a:ea typeface="+mn-ea"/>
                <a:cs typeface="+mn-cs"/>
              </a:rPr>
              <a:t>For example, within the domain defined by the rules of Go. </a:t>
            </a:r>
          </a:p>
          <a:p>
            <a:pPr lvl="2" rtl="0" fontAlgn="base"/>
            <a:r>
              <a:rPr lang="en-US" sz="1200" b="0" i="0" u="none" strike="noStrike" kern="1200" dirty="0">
                <a:solidFill>
                  <a:schemeClr val="tx1"/>
                </a:solidFill>
                <a:effectLst/>
                <a:latin typeface="+mn-lt"/>
                <a:ea typeface="+mn-ea"/>
                <a:cs typeface="+mn-cs"/>
              </a:rPr>
              <a:t>Similarly, for any NLP task.</a:t>
            </a:r>
          </a:p>
          <a:p>
            <a:pPr lvl="1" rtl="0" fontAlgn="base"/>
            <a:r>
              <a:rPr lang="en-US" sz="1200" b="0" i="0" u="none" strike="noStrike" kern="1200" dirty="0">
                <a:solidFill>
                  <a:schemeClr val="tx1"/>
                </a:solidFill>
                <a:effectLst/>
                <a:latin typeface="+mn-lt"/>
                <a:ea typeface="+mn-ea"/>
                <a:cs typeface="+mn-cs"/>
              </a:rPr>
              <a:t>The issue I am alarmed by is that we excessively focus on depth, </a:t>
            </a:r>
          </a:p>
          <a:p>
            <a:pPr lvl="2" rtl="0" fontAlgn="base"/>
            <a:r>
              <a:rPr lang="en-US" sz="1200" b="0" i="0" u="none" strike="noStrike" kern="1200" dirty="0">
                <a:solidFill>
                  <a:schemeClr val="tx1"/>
                </a:solidFill>
                <a:effectLst/>
                <a:latin typeface="+mn-lt"/>
                <a:ea typeface="+mn-ea"/>
                <a:cs typeface="+mn-cs"/>
              </a:rPr>
              <a:t>We try to make the most sophisticated Go player</a:t>
            </a:r>
          </a:p>
          <a:p>
            <a:pPr lvl="2" rtl="0" fontAlgn="base"/>
            <a:r>
              <a:rPr lang="en-US" sz="1200" b="0" i="0" u="none" strike="noStrike" kern="1200" dirty="0">
                <a:solidFill>
                  <a:schemeClr val="tx1"/>
                </a:solidFill>
                <a:effectLst/>
                <a:latin typeface="+mn-lt"/>
                <a:ea typeface="+mn-ea"/>
                <a:cs typeface="+mn-cs"/>
              </a:rPr>
              <a:t>Similarly, for NLP models, we try to make the strongest models (for each dataset) </a:t>
            </a:r>
          </a:p>
          <a:p>
            <a:pPr rtl="0" fontAlgn="base"/>
            <a:r>
              <a:rPr lang="en-US" sz="1200" b="0" i="0" u="none" strike="noStrike" kern="1200" dirty="0">
                <a:solidFill>
                  <a:schemeClr val="tx1"/>
                </a:solidFill>
                <a:effectLst/>
                <a:latin typeface="+mn-lt"/>
                <a:ea typeface="+mn-ea"/>
                <a:cs typeface="+mn-cs"/>
              </a:rPr>
              <a:t>But very little time is spent in the breadth, i.e., building models that support a border range of tasks (i.e., more breads).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84</a:t>
            </a:fld>
            <a:endParaRPr lang="en-US"/>
          </a:p>
        </p:txBody>
      </p:sp>
    </p:spTree>
    <p:extLst>
      <p:ext uri="{BB962C8B-B14F-4D97-AF65-F5344CB8AC3E}">
        <p14:creationId xmlns:p14="http://schemas.microsoft.com/office/powerpoint/2010/main" val="3800610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setup that we’re exploring here is an extension of the previous idea, except that instead of task prefixes we have instructions which define each task explicitly in natural language.</a:t>
            </a:r>
          </a:p>
          <a:p>
            <a:pPr marL="171450" indent="-171450">
              <a:buFont typeface="Arial" panose="020B0604020202020204" pitchFamily="34" charset="0"/>
              <a:buChar char="•"/>
            </a:pPr>
            <a:r>
              <a:rPr lang="en-US" dirty="0"/>
              <a:t>unlike task prefixed, instructions are human-readable definitions that are expected to fully define the task</a:t>
            </a:r>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textual descriptions of the target tasks. </a:t>
            </a:r>
          </a:p>
          <a:p>
            <a:pPr marL="171450" indent="-171450">
              <a:buFont typeface="Arial" panose="020B0604020202020204" pitchFamily="34" charset="0"/>
              <a:buChar char="•"/>
            </a:pPr>
            <a:r>
              <a:rPr lang="en-US" dirty="0"/>
              <a:t> We know humans can understand and execute these instructions. </a:t>
            </a:r>
          </a:p>
          <a:p>
            <a:pPr marL="628650" lvl="1" indent="-171450">
              <a:buFont typeface="Arial" panose="020B0604020202020204" pitchFamily="34" charset="0"/>
              <a:buChar char="•"/>
            </a:pPr>
            <a:r>
              <a:rPr lang="en-US" dirty="0"/>
              <a:t>The question is whether we can enable machines to follow instructions and execute it.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86</a:t>
            </a:fld>
            <a:endParaRPr lang="en-US"/>
          </a:p>
        </p:txBody>
      </p:sp>
    </p:spTree>
    <p:extLst>
      <p:ext uri="{BB962C8B-B14F-4D97-AF65-F5344CB8AC3E}">
        <p14:creationId xmlns:p14="http://schemas.microsoft.com/office/powerpoint/2010/main" val="157716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dominant setup in </a:t>
            </a:r>
            <a:r>
              <a:rPr lang="en-US" sz="1200" b="0" i="0" u="none" strike="noStrike" kern="1200" dirty="0" err="1">
                <a:solidFill>
                  <a:schemeClr val="tx1"/>
                </a:solidFill>
                <a:effectLst/>
                <a:latin typeface="+mn-lt"/>
                <a:ea typeface="+mn-ea"/>
                <a:cs typeface="+mn-cs"/>
              </a:rPr>
              <a:t>nlp</a:t>
            </a:r>
            <a:r>
              <a:rPr lang="en-US" sz="1200" b="0" i="0" u="none" strike="noStrike" kern="1200" dirty="0">
                <a:solidFill>
                  <a:schemeClr val="tx1"/>
                </a:solidFill>
                <a:effectLst/>
                <a:latin typeface="+mn-lt"/>
                <a:ea typeface="+mn-ea"/>
                <a:cs typeface="+mn-cs"/>
              </a:rPr>
              <a:t> is “single shot” evaluation: given an input instance, a model needs to predict an output on which its accuracy is judged.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People, however, do not communicate in this manner.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interact; there is often back and forth.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interaction helps humans resolve errors, resolve differences and learn from each other.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believe we should also move towards such ideas in NLP as well. </a:t>
            </a:r>
          </a:p>
          <a:p>
            <a:pPr marL="171450" indent="-171450">
              <a:buFont typeface="Arial" panose="020B0604020202020204" pitchFamily="34" charset="0"/>
              <a:buChar char="•"/>
            </a:pPr>
            <a:r>
              <a:rPr lang="en-US" dirty="0"/>
              <a:t>I think applications like Google Assistant are very natural testbed for “interactive semantics”.  </a:t>
            </a:r>
          </a:p>
        </p:txBody>
      </p:sp>
      <p:sp>
        <p:nvSpPr>
          <p:cNvPr id="4" name="Slide Number Placeholder 3"/>
          <p:cNvSpPr>
            <a:spLocks noGrp="1"/>
          </p:cNvSpPr>
          <p:nvPr>
            <p:ph type="sldNum" sz="quarter" idx="5"/>
          </p:nvPr>
        </p:nvSpPr>
        <p:spPr/>
        <p:txBody>
          <a:bodyPr/>
          <a:lstStyle/>
          <a:p>
            <a:fld id="{7E3EFFCD-2707-464E-8668-7D1BDDA9873E}" type="slidenum">
              <a:rPr lang="en-US" smtClean="0"/>
              <a:t>88</a:t>
            </a:fld>
            <a:endParaRPr lang="en-US"/>
          </a:p>
        </p:txBody>
      </p:sp>
    </p:spTree>
    <p:extLst>
      <p:ext uri="{BB962C8B-B14F-4D97-AF65-F5344CB8AC3E}">
        <p14:creationId xmlns:p14="http://schemas.microsoft.com/office/powerpoint/2010/main" val="1188533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Trained on web data:  it shouldn't be of surprise if they are sexist, racist, etc.  </a:t>
            </a:r>
          </a:p>
          <a:p>
            <a:endParaRPr lang="en-US" dirty="0"/>
          </a:p>
          <a:p>
            <a:endParaRPr lang="en-US" dirty="0"/>
          </a:p>
          <a:p>
            <a:pPr marL="285750" indent="-285750">
              <a:buFont typeface="Wingdings" pitchFamily="2" charset="2"/>
              <a:buChar char="§"/>
            </a:pPr>
            <a:r>
              <a:rPr lang="en-US" dirty="0">
                <a:latin typeface="Merriweather Sans Light" panose="02000503060000020004" pitchFamily="2" charset="77"/>
              </a:rPr>
              <a:t>Using this *</a:t>
            </a:r>
            <a:r>
              <a:rPr lang="en-US" dirty="0" err="1">
                <a:latin typeface="Merriweather Sans Light" panose="02000503060000020004" pitchFamily="2" charset="77"/>
              </a:rPr>
              <a:t>ist</a:t>
            </a:r>
            <a:r>
              <a:rPr lang="en-US" dirty="0">
                <a:latin typeface="Merriweather Sans Light" panose="02000503060000020004" pitchFamily="2" charset="77"/>
              </a:rPr>
              <a:t> model for NLP tasks, what does it entail? </a:t>
            </a:r>
          </a:p>
          <a:p>
            <a:pPr marL="742950" lvl="1" indent="-285750">
              <a:buFont typeface="Wingdings" pitchFamily="2" charset="2"/>
              <a:buChar char="§"/>
            </a:pPr>
            <a:r>
              <a:rPr lang="en-US" dirty="0">
                <a:latin typeface="Merriweather Sans Light" panose="02000503060000020004" pitchFamily="2" charset="77"/>
              </a:rPr>
              <a:t>Does this mean my QA system is going to be *</a:t>
            </a:r>
            <a:r>
              <a:rPr lang="en-US" dirty="0" err="1">
                <a:latin typeface="Merriweather Sans Light" panose="02000503060000020004" pitchFamily="2" charset="77"/>
              </a:rPr>
              <a:t>st</a:t>
            </a:r>
            <a:r>
              <a:rPr lang="en-US" dirty="0">
                <a:latin typeface="Merriweather Sans Light" panose="02000503060000020004" pitchFamily="2" charset="77"/>
              </a:rPr>
              <a:t>? </a:t>
            </a:r>
          </a:p>
          <a:p>
            <a:endParaRPr lang="en-US" dirty="0"/>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90</a:t>
            </a:fld>
            <a:endParaRPr lang="en-US"/>
          </a:p>
        </p:txBody>
      </p:sp>
    </p:spTree>
    <p:extLst>
      <p:ext uri="{BB962C8B-B14F-4D97-AF65-F5344CB8AC3E}">
        <p14:creationId xmlns:p14="http://schemas.microsoft.com/office/powerpoint/2010/main" val="4116858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94</a:t>
            </a:fld>
            <a:endParaRPr lang="en-US"/>
          </a:p>
        </p:txBody>
      </p:sp>
    </p:spTree>
    <p:extLst>
      <p:ext uri="{BB962C8B-B14F-4D97-AF65-F5344CB8AC3E}">
        <p14:creationId xmlns:p14="http://schemas.microsoft.com/office/powerpoint/2010/main" val="1124631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had, I appreciate your time and attention. </a:t>
            </a:r>
          </a:p>
        </p:txBody>
      </p:sp>
      <p:sp>
        <p:nvSpPr>
          <p:cNvPr id="4" name="Slide Number Placeholder 3"/>
          <p:cNvSpPr>
            <a:spLocks noGrp="1"/>
          </p:cNvSpPr>
          <p:nvPr>
            <p:ph type="sldNum" sz="quarter" idx="5"/>
          </p:nvPr>
        </p:nvSpPr>
        <p:spPr/>
        <p:txBody>
          <a:bodyPr/>
          <a:lstStyle/>
          <a:p>
            <a:fld id="{7E3EFFCD-2707-464E-8668-7D1BDDA9873E}" type="slidenum">
              <a:rPr lang="en-US" smtClean="0"/>
              <a:t>96</a:t>
            </a:fld>
            <a:endParaRPr lang="en-US"/>
          </a:p>
        </p:txBody>
      </p:sp>
    </p:spTree>
    <p:extLst>
      <p:ext uri="{BB962C8B-B14F-4D97-AF65-F5344CB8AC3E}">
        <p14:creationId xmlns:p14="http://schemas.microsoft.com/office/powerpoint/2010/main" val="4059771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eventually I have a large collection of natural images. In generative modeling, we say that these images are samples from some true distribution - the distribution of natural images. The goal of generative modeling is to take this training set and learn a model which approximates this true distribution. That is, I hope to be able to draw new samples from my model which appear like real natural images, but are totally new and are not simply copies of entries from my training set.</a:t>
            </a:r>
          </a:p>
          <a:p>
            <a:endParaRPr lang="en-US" dirty="0"/>
          </a:p>
        </p:txBody>
      </p:sp>
    </p:spTree>
    <p:extLst>
      <p:ext uri="{BB962C8B-B14F-4D97-AF65-F5344CB8AC3E}">
        <p14:creationId xmlns:p14="http://schemas.microsoft.com/office/powerpoint/2010/main" val="58525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Here's an example of an image produced by a recent generative model developed by some researchers at DeepMind. The generative model has made up this dog completely on its own - it’s only input is a random noise vector and the label “dog”. It has never seen this particular dog before in the training set, either. To my eyes at least, it's hard to tell that this is a generated image and not a real picture of a dog.</a:t>
            </a:r>
          </a:p>
          <a:p>
            <a:endParaRPr lang="en-US" dirty="0"/>
          </a:p>
        </p:txBody>
      </p:sp>
    </p:spTree>
    <p:extLst>
      <p:ext uri="{BB962C8B-B14F-4D97-AF65-F5344CB8AC3E}">
        <p14:creationId xmlns:p14="http://schemas.microsoft.com/office/powerpoint/2010/main" val="1225822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And here's another one. I for one would be happy to eat this made-up cheeseburger. The fact that the model is able to produce these images suggests that it has learned about the structure of the natural world. The model has done this without explicit supervision - it was simply shown millions of images and discovered this structure itself.</a:t>
            </a:r>
          </a:p>
        </p:txBody>
      </p:sp>
    </p:spTree>
    <p:extLst>
      <p:ext uri="{BB962C8B-B14F-4D97-AF65-F5344CB8AC3E}">
        <p14:creationId xmlns:p14="http://schemas.microsoft.com/office/powerpoint/2010/main" val="37818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Of course, this model is not perfect -- sometimes it generates things like this quasi-car.</a:t>
            </a:r>
          </a:p>
          <a:p>
            <a:endParaRPr lang="en-US" dirty="0"/>
          </a:p>
        </p:txBody>
      </p:sp>
    </p:spTree>
    <p:extLst>
      <p:ext uri="{BB962C8B-B14F-4D97-AF65-F5344CB8AC3E}">
        <p14:creationId xmlns:p14="http://schemas.microsoft.com/office/powerpoint/2010/main" val="87367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Even worse, it hasn't really figured out what human faces look like. This is likely because the dataset it was trained on has a relatively low proportion of images of people’s faces. So while the results are quite impressive, there's still work to be done.</a:t>
            </a:r>
          </a:p>
          <a:p>
            <a:endParaRPr lang="en-US" dirty="0"/>
          </a:p>
        </p:txBody>
      </p:sp>
    </p:spTree>
    <p:extLst>
      <p:ext uri="{BB962C8B-B14F-4D97-AF65-F5344CB8AC3E}">
        <p14:creationId xmlns:p14="http://schemas.microsoft.com/office/powerpoint/2010/main" val="3860857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325F-B64A-1FDB-339E-6218DD1CC9E8}"/>
              </a:ext>
            </a:extLst>
          </p:cNvPr>
          <p:cNvSpPr>
            <a:spLocks noGrp="1"/>
          </p:cNvSpPr>
          <p:nvPr>
            <p:ph type="ctrTitle"/>
          </p:nvPr>
        </p:nvSpPr>
        <p:spPr>
          <a:xfrm>
            <a:off x="1524000" y="1121833"/>
            <a:ext cx="9144000" cy="2387600"/>
          </a:xfrm>
        </p:spPr>
        <p:txBody>
          <a:bodyPr anchor="b"/>
          <a:lstStyle>
            <a:lvl1pPr algn="ctr">
              <a:defRPr sz="8000"/>
            </a:lvl1pPr>
          </a:lstStyle>
          <a:p>
            <a:r>
              <a:rPr lang="en-US" dirty="0"/>
              <a:t>Click to edit Master title style</a:t>
            </a:r>
          </a:p>
        </p:txBody>
      </p:sp>
      <p:sp>
        <p:nvSpPr>
          <p:cNvPr id="3" name="Subtitle 2">
            <a:extLst>
              <a:ext uri="{FF2B5EF4-FFF2-40B4-BE49-F238E27FC236}">
                <a16:creationId xmlns:a16="http://schemas.microsoft.com/office/drawing/2014/main" id="{148D2E9E-BF1E-3ED2-D9D7-7AEA036109AC}"/>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72922F0C-1CE2-E0AE-1421-C32DD74761BA}"/>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EEE960AD-F339-AF31-21D4-8896DD28D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ED264-DC16-D742-A0B7-C8E608D9A474}"/>
              </a:ext>
            </a:extLst>
          </p:cNvPr>
          <p:cNvSpPr>
            <a:spLocks noGrp="1"/>
          </p:cNvSpPr>
          <p:nvPr>
            <p:ph type="sldNum" sz="quarter" idx="12"/>
          </p:nvPr>
        </p:nvSpPr>
        <p:spPr/>
        <p:txBody>
          <a:bodyPr/>
          <a:lstStyle/>
          <a:p>
            <a:fld id="{494B4E53-BCCB-BE4E-A28A-722B6992CCD5}" type="slidenum">
              <a:rPr lang="en-US" smtClean="0"/>
              <a:t>‹#›</a:t>
            </a:fld>
            <a:endParaRPr lang="en-US"/>
          </a:p>
        </p:txBody>
      </p:sp>
      <p:pic>
        <p:nvPicPr>
          <p:cNvPr id="7" name="Google Shape;13;p2">
            <a:extLst>
              <a:ext uri="{FF2B5EF4-FFF2-40B4-BE49-F238E27FC236}">
                <a16:creationId xmlns:a16="http://schemas.microsoft.com/office/drawing/2014/main" id="{69AE65CC-569E-8760-AD5D-909905ECC6B9}"/>
              </a:ext>
            </a:extLst>
          </p:cNvPr>
          <p:cNvPicPr preferRelativeResize="0"/>
          <p:nvPr userDrawn="1"/>
        </p:nvPicPr>
        <p:blipFill>
          <a:blip r:embed="rId2">
            <a:alphaModFix/>
          </a:blip>
          <a:stretch>
            <a:fillRect/>
          </a:stretch>
        </p:blipFill>
        <p:spPr>
          <a:xfrm>
            <a:off x="4153316" y="5058819"/>
            <a:ext cx="3885371" cy="950467"/>
          </a:xfrm>
          <a:prstGeom prst="rect">
            <a:avLst/>
          </a:prstGeom>
          <a:noFill/>
          <a:ln>
            <a:noFill/>
          </a:ln>
        </p:spPr>
      </p:pic>
    </p:spTree>
    <p:extLst>
      <p:ext uri="{BB962C8B-B14F-4D97-AF65-F5344CB8AC3E}">
        <p14:creationId xmlns:p14="http://schemas.microsoft.com/office/powerpoint/2010/main" val="150822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58E8-2F56-B1DE-44EB-C50758791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E000DF-2575-1F2E-2628-DAA1ECB5F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A503-AC3A-A586-A388-92E3A876AD2A}"/>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F82495EA-4AA3-EDA3-687B-B669A0C42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E6635-2B34-FE66-B8E8-6301937585A2}"/>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764468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0365A2-D1CA-3D04-666A-65BC31861132}"/>
              </a:ext>
            </a:extLst>
          </p:cNvPr>
          <p:cNvSpPr>
            <a:spLocks noGrp="1"/>
          </p:cNvSpPr>
          <p:nvPr>
            <p:ph type="title" orient="vert"/>
          </p:nvPr>
        </p:nvSpPr>
        <p:spPr>
          <a:xfrm>
            <a:off x="8724901" y="366185"/>
            <a:ext cx="2628900" cy="581024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176808-C43F-176B-6267-A2BB40A9A0FD}"/>
              </a:ext>
            </a:extLst>
          </p:cNvPr>
          <p:cNvSpPr>
            <a:spLocks noGrp="1"/>
          </p:cNvSpPr>
          <p:nvPr>
            <p:ph type="body" orient="vert" idx="1"/>
          </p:nvPr>
        </p:nvSpPr>
        <p:spPr>
          <a:xfrm>
            <a:off x="838201" y="366185"/>
            <a:ext cx="7683500" cy="58102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D595F-BAE9-DF65-A3B4-BF02ED1AE81A}"/>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D4A48D14-BE1E-EE98-E556-59A63282F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A0B4F-0E52-F0EA-044A-A2C8C1412A8D}"/>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246965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dirty="0"/>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940969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341438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bg>
      <p:bgPr>
        <a:solidFill>
          <a:srgbClr val="013690"/>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6736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4210245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52640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444-7133-D539-9481-B31830ACC15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D64B82-883B-0146-D24A-ACEC135009C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35FA57-251D-260D-1A0C-D317BEEDB147}"/>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0ACF9F42-7B68-016F-2FC4-8A2052DAF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7227B-0932-FFE1-D75F-55B3143AD40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9601814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userDrawn="1">
  <p:cSld name="1_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533387" lvl="0" indent="-380990">
              <a:spcBef>
                <a:spcPts val="0"/>
              </a:spcBef>
              <a:spcAft>
                <a:spcPts val="0"/>
              </a:spcAft>
              <a:buSzPts val="1800"/>
              <a:buFont typeface="Arial" panose="020B0604020202020204" pitchFamily="34" charset="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endParaRPr dirty="0"/>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452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CECF-4E12-8F96-5835-21927479F445}"/>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F9B130D-63AF-5749-9069-0811F514A383}"/>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B1615-364B-1E5F-2A4E-4179242FECBD}"/>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EFEEA778-A517-C80B-13BA-8D3288B36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2196-B01F-AC54-C81C-075ADE8F4E81}"/>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107130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03B-AAF5-0504-F3A9-042F33F3C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4657C-AA19-8B44-6CCF-154CE2162EBA}"/>
              </a:ext>
            </a:extLst>
          </p:cNvPr>
          <p:cNvSpPr>
            <a:spLocks noGrp="1"/>
          </p:cNvSpPr>
          <p:nvPr>
            <p:ph sz="half" idx="1"/>
          </p:nvPr>
        </p:nvSpPr>
        <p:spPr>
          <a:xfrm>
            <a:off x="8382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2FE1-51AC-1C4E-BF14-863C8C103715}"/>
              </a:ext>
            </a:extLst>
          </p:cNvPr>
          <p:cNvSpPr>
            <a:spLocks noGrp="1"/>
          </p:cNvSpPr>
          <p:nvPr>
            <p:ph sz="half" idx="2"/>
          </p:nvPr>
        </p:nvSpPr>
        <p:spPr>
          <a:xfrm>
            <a:off x="6197600" y="1826684"/>
            <a:ext cx="5156200" cy="4349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A52665-A668-3186-75A3-3627013B25DD}"/>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6" name="Footer Placeholder 5">
            <a:extLst>
              <a:ext uri="{FF2B5EF4-FFF2-40B4-BE49-F238E27FC236}">
                <a16:creationId xmlns:a16="http://schemas.microsoft.com/office/drawing/2014/main" id="{62C27574-BE50-17C6-AD05-6C2BA06E2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AC1588-2E9B-B018-69B7-FA73E510F47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4230667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1F8C-3BFD-B3C1-742A-BA2B342496C3}"/>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6A4E61-6019-3594-624C-15A8C82FE819}"/>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EC46F58A-26BF-177E-C960-26EFDF19F2E5}"/>
              </a:ext>
            </a:extLst>
          </p:cNvPr>
          <p:cNvSpPr>
            <a:spLocks noGrp="1"/>
          </p:cNvSpPr>
          <p:nvPr>
            <p:ph sz="half" idx="2"/>
          </p:nvPr>
        </p:nvSpPr>
        <p:spPr>
          <a:xfrm>
            <a:off x="840318" y="2506133"/>
            <a:ext cx="5158316"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E3564-D18E-94D8-66B9-B76E1FBAE2C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95E1CB1E-6C12-A976-396F-211F2A3D4020}"/>
              </a:ext>
            </a:extLst>
          </p:cNvPr>
          <p:cNvSpPr>
            <a:spLocks noGrp="1"/>
          </p:cNvSpPr>
          <p:nvPr>
            <p:ph sz="quarter" idx="4"/>
          </p:nvPr>
        </p:nvSpPr>
        <p:spPr>
          <a:xfrm>
            <a:off x="6172200" y="2506133"/>
            <a:ext cx="5183717" cy="368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66D648-85A6-8F65-52E0-F2B267F89284}"/>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8" name="Footer Placeholder 7">
            <a:extLst>
              <a:ext uri="{FF2B5EF4-FFF2-40B4-BE49-F238E27FC236}">
                <a16:creationId xmlns:a16="http://schemas.microsoft.com/office/drawing/2014/main" id="{32259392-74EF-B9D8-AF82-F86E3D9BC8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098990-F0D5-7AB1-E9E2-491A48F74CC5}"/>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948155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64E8-593A-FFA9-A5A2-78578BB5E0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A76F70-128F-B1EE-B62C-3E732E49DCA2}"/>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4" name="Footer Placeholder 3">
            <a:extLst>
              <a:ext uri="{FF2B5EF4-FFF2-40B4-BE49-F238E27FC236}">
                <a16:creationId xmlns:a16="http://schemas.microsoft.com/office/drawing/2014/main" id="{684B5FA1-5AD8-1DA1-B241-442AB0DAA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8FAA10-1975-D12A-1029-5EA05FD967BB}"/>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3076344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D1FD2-1D69-9AF8-CC8C-6392A3C04372}"/>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3" name="Footer Placeholder 2">
            <a:extLst>
              <a:ext uri="{FF2B5EF4-FFF2-40B4-BE49-F238E27FC236}">
                <a16:creationId xmlns:a16="http://schemas.microsoft.com/office/drawing/2014/main" id="{7CF8111A-6824-042E-9A4B-C8795222B4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F1CA38-A9B4-498C-449E-16313CD0963E}"/>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94490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1D3-1065-2FD2-3741-0AFE4F7FC73E}"/>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6DAD0010-60E5-461D-4F82-13518C4BB4E9}"/>
              </a:ext>
            </a:extLst>
          </p:cNvPr>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41BF6-158D-B695-3A46-34A9510623E8}"/>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132D884F-E899-9674-BB5A-94B72A04E998}"/>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6" name="Footer Placeholder 5">
            <a:extLst>
              <a:ext uri="{FF2B5EF4-FFF2-40B4-BE49-F238E27FC236}">
                <a16:creationId xmlns:a16="http://schemas.microsoft.com/office/drawing/2014/main" id="{BEAB422E-9546-87AF-BACF-D7C645CE8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98731-259D-01F7-FB11-0A077C22B4BF}"/>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59131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7E66-0ED7-1E60-F71A-CFD4D3060E99}"/>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9746FFDE-ED0E-D887-D143-A72AB799B353}"/>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9FEDD3E6-00F7-7702-BE3F-C542A2150C6B}"/>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F24A936-9D1A-E484-A471-8432EA1DA6A8}"/>
              </a:ext>
            </a:extLst>
          </p:cNvPr>
          <p:cNvSpPr>
            <a:spLocks noGrp="1"/>
          </p:cNvSpPr>
          <p:nvPr>
            <p:ph type="dt" sz="half" idx="10"/>
          </p:nvPr>
        </p:nvSpPr>
        <p:spPr/>
        <p:txBody>
          <a:bodyPr/>
          <a:lstStyle/>
          <a:p>
            <a:fld id="{0A17F772-FF4A-5540-BD88-89B34B017BAF}" type="datetimeFigureOut">
              <a:rPr lang="en-US" smtClean="0"/>
              <a:t>8/25/22</a:t>
            </a:fld>
            <a:endParaRPr lang="en-US"/>
          </a:p>
        </p:txBody>
      </p:sp>
      <p:sp>
        <p:nvSpPr>
          <p:cNvPr id="6" name="Footer Placeholder 5">
            <a:extLst>
              <a:ext uri="{FF2B5EF4-FFF2-40B4-BE49-F238E27FC236}">
                <a16:creationId xmlns:a16="http://schemas.microsoft.com/office/drawing/2014/main" id="{785414D7-6C4A-C827-96B0-1091484C1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341C1F-78D1-77C1-D0F3-DB56275F5DE4}"/>
              </a:ext>
            </a:extLst>
          </p:cNvPr>
          <p:cNvSpPr>
            <a:spLocks noGrp="1"/>
          </p:cNvSpPr>
          <p:nvPr>
            <p:ph type="sldNum" sz="quarter" idx="12"/>
          </p:nvPr>
        </p:nvSpPr>
        <p:spPr/>
        <p:txBody>
          <a:bodyPr/>
          <a:lstStyle/>
          <a:p>
            <a:fld id="{494B4E53-BCCB-BE4E-A28A-722B6992CCD5}" type="slidenum">
              <a:rPr lang="en-US" smtClean="0"/>
              <a:t>‹#›</a:t>
            </a:fld>
            <a:endParaRPr lang="en-US"/>
          </a:p>
        </p:txBody>
      </p:sp>
    </p:spTree>
    <p:extLst>
      <p:ext uri="{BB962C8B-B14F-4D97-AF65-F5344CB8AC3E}">
        <p14:creationId xmlns:p14="http://schemas.microsoft.com/office/powerpoint/2010/main" val="2817590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B206E2-5A60-EC5D-B72C-D0EC52ED11D2}"/>
              </a:ext>
            </a:extLst>
          </p:cNvPr>
          <p:cNvSpPr>
            <a:spLocks noGrp="1"/>
          </p:cNvSpPr>
          <p:nvPr>
            <p:ph type="title"/>
          </p:nvPr>
        </p:nvSpPr>
        <p:spPr>
          <a:xfrm>
            <a:off x="376845" y="366185"/>
            <a:ext cx="11438311" cy="9945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166697-03E1-580F-29FD-12452D59F17A}"/>
              </a:ext>
            </a:extLst>
          </p:cNvPr>
          <p:cNvSpPr>
            <a:spLocks noGrp="1"/>
          </p:cNvSpPr>
          <p:nvPr>
            <p:ph type="body" idx="1"/>
          </p:nvPr>
        </p:nvSpPr>
        <p:spPr>
          <a:xfrm>
            <a:off x="376845" y="1540625"/>
            <a:ext cx="11438311" cy="46358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9E5D4E-A313-FE25-3B10-91109ECEBE22}"/>
              </a:ext>
            </a:extLst>
          </p:cNvPr>
          <p:cNvSpPr>
            <a:spLocks noGrp="1"/>
          </p:cNvSpPr>
          <p:nvPr>
            <p:ph type="dt" sz="half" idx="2"/>
          </p:nvPr>
        </p:nvSpPr>
        <p:spPr>
          <a:xfrm>
            <a:off x="328352"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0A17F772-FF4A-5540-BD88-89B34B017BAF}" type="datetimeFigureOut">
              <a:rPr lang="en-US" smtClean="0"/>
              <a:t>8/25/22</a:t>
            </a:fld>
            <a:endParaRPr lang="en-US"/>
          </a:p>
        </p:txBody>
      </p:sp>
      <p:sp>
        <p:nvSpPr>
          <p:cNvPr id="5" name="Footer Placeholder 4">
            <a:extLst>
              <a:ext uri="{FF2B5EF4-FFF2-40B4-BE49-F238E27FC236}">
                <a16:creationId xmlns:a16="http://schemas.microsoft.com/office/drawing/2014/main" id="{F91890C0-FDE1-3451-8037-9531FC8124B0}"/>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910436-D8A7-29F0-39D7-2D1A4B979F4B}"/>
              </a:ext>
            </a:extLst>
          </p:cNvPr>
          <p:cNvSpPr>
            <a:spLocks noGrp="1"/>
          </p:cNvSpPr>
          <p:nvPr>
            <p:ph type="sldNum" sz="quarter" idx="4"/>
          </p:nvPr>
        </p:nvSpPr>
        <p:spPr>
          <a:xfrm>
            <a:off x="9087197"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94B4E53-BCCB-BE4E-A28A-722B6992CCD5}" type="slidenum">
              <a:rPr lang="en-US" smtClean="0"/>
              <a:t>‹#›</a:t>
            </a:fld>
            <a:endParaRPr lang="en-US"/>
          </a:p>
        </p:txBody>
      </p:sp>
    </p:spTree>
    <p:extLst>
      <p:ext uri="{BB962C8B-B14F-4D97-AF65-F5344CB8AC3E}">
        <p14:creationId xmlns:p14="http://schemas.microsoft.com/office/powerpoint/2010/main" val="291276248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696" r:id="rId17"/>
    <p:sldLayoutId id="2147483707" r:id="rId18"/>
    <p:sldLayoutId id="2147483701" r:id="rId19"/>
    <p:sldLayoutId id="2147483704" r:id="rId20"/>
    <p:sldLayoutId id="2147483712" r:id="rId21"/>
    <p:sldLayoutId id="2147483715" r:id="rId22"/>
  </p:sldLayoutIdLst>
  <p:txStyles>
    <p:titleStyle>
      <a:lvl1pPr algn="l" defTabSz="121917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200"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6b.eleuther.ai/"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huggingface.co/bolbolzaban/gpt2-persia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hyperlink" Target="https://arxiv.org/abs/2005.1416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google-research/multilingual-t5"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huggingface.co/bert-base-multilingual-cased"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huggingface.co/persiannlp" TargetMode="External"/><Relationship Id="rId2" Type="http://schemas.openxmlformats.org/officeDocument/2006/relationships/hyperlink" Target="https://github.com/persiannlp/parsinlu"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tif"/><Relationship Id="rId2" Type="http://schemas.openxmlformats.org/officeDocument/2006/relationships/image" Target="../media/image41.tif"/><Relationship Id="rId1" Type="http://schemas.openxmlformats.org/officeDocument/2006/relationships/slideLayout" Target="../slideLayouts/slideLayout2.xml"/><Relationship Id="rId6" Type="http://schemas.openxmlformats.org/officeDocument/2006/relationships/image" Target="../media/image45.tif"/><Relationship Id="rId5" Type="http://schemas.openxmlformats.org/officeDocument/2006/relationships/image" Target="../media/image44.tif"/><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4.tif"/><Relationship Id="rId2" Type="http://schemas.openxmlformats.org/officeDocument/2006/relationships/image" Target="../media/image41.tif"/><Relationship Id="rId1" Type="http://schemas.openxmlformats.org/officeDocument/2006/relationships/slideLayout" Target="../slideLayouts/slideLayout2.xml"/><Relationship Id="rId6" Type="http://schemas.openxmlformats.org/officeDocument/2006/relationships/image" Target="../media/image45.tif"/><Relationship Id="rId5" Type="http://schemas.openxmlformats.org/officeDocument/2006/relationships/image" Target="../media/image46.tif"/><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t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tiff"/><Relationship Id="rId4" Type="http://schemas.openxmlformats.org/officeDocument/2006/relationships/image" Target="../media/image6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p:txBody>
          <a:bodyPr>
            <a:normAutofit fontScale="90000"/>
          </a:bodyPr>
          <a:lstStyle/>
          <a:p>
            <a:r>
              <a:rPr lang="en-US" sz="4400" dirty="0"/>
              <a:t>Recent Breakthroughs and Uphill Battles </a:t>
            </a:r>
            <a:br>
              <a:rPr lang="en-US" sz="4400" dirty="0"/>
            </a:br>
            <a:r>
              <a:rPr lang="en-US" sz="4400" dirty="0"/>
              <a:t>in Modern Natural Language Processing</a:t>
            </a:r>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2"/>
          </p:nvPr>
        </p:nvSpPr>
        <p:spPr/>
        <p:txBody>
          <a:bodyPr/>
          <a:lstStyle/>
          <a:p>
            <a:pPr>
              <a:defRPr/>
            </a:pPr>
            <a:fld id="{457D0C9B-67E4-EE4D-9F86-A8A2C273B7F3}" type="slidenum">
              <a:rPr lang="en-US" smtClean="0"/>
              <a:pPr>
                <a:defRPr/>
              </a:pPr>
              <a:t>1</a:t>
            </a:fld>
            <a:endParaRPr lang="en-US" dirty="0"/>
          </a:p>
        </p:txBody>
      </p:sp>
      <p:sp>
        <p:nvSpPr>
          <p:cNvPr id="6" name="Subtitle 5">
            <a:extLst>
              <a:ext uri="{FF2B5EF4-FFF2-40B4-BE49-F238E27FC236}">
                <a16:creationId xmlns:a16="http://schemas.microsoft.com/office/drawing/2014/main" id="{1A916E81-F1DC-13AE-8EA1-F4CF8D96E1D8}"/>
              </a:ext>
            </a:extLst>
          </p:cNvPr>
          <p:cNvSpPr>
            <a:spLocks noGrp="1"/>
          </p:cNvSpPr>
          <p:nvPr>
            <p:ph type="subTitle" idx="1"/>
          </p:nvPr>
        </p:nvSpPr>
        <p:spPr/>
        <p:txBody>
          <a:bodyPr/>
          <a:lstStyle/>
          <a:p>
            <a:endParaRPr lang="en-US" dirty="0"/>
          </a:p>
          <a:p>
            <a:r>
              <a:rPr lang="en-US" dirty="0"/>
              <a:t>Daniel Khashabi</a:t>
            </a:r>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2">
            <a:alphaModFix/>
          </a:blip>
          <a:srcRect r="42188" b="7441"/>
          <a:stretch/>
        </p:blipFill>
        <p:spPr>
          <a:xfrm>
            <a:off x="1081177" y="1763150"/>
            <a:ext cx="4736708" cy="4102167"/>
          </a:xfrm>
          <a:prstGeom prst="rect">
            <a:avLst/>
          </a:prstGeom>
          <a:noFill/>
          <a:ln>
            <a:noFill/>
          </a:ln>
        </p:spPr>
      </p:pic>
    </p:spTree>
    <p:extLst>
      <p:ext uri="{BB962C8B-B14F-4D97-AF65-F5344CB8AC3E}">
        <p14:creationId xmlns:p14="http://schemas.microsoft.com/office/powerpoint/2010/main" val="2823170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1;p110">
            <a:extLst>
              <a:ext uri="{FF2B5EF4-FFF2-40B4-BE49-F238E27FC236}">
                <a16:creationId xmlns:a16="http://schemas.microsoft.com/office/drawing/2014/main" id="{DA45376B-B2A7-037C-5743-3884A8B04DF4}"/>
              </a:ext>
            </a:extLst>
          </p:cNvPr>
          <p:cNvPicPr preferRelativeResize="0"/>
          <p:nvPr/>
        </p:nvPicPr>
        <p:blipFill rotWithShape="1">
          <a:blip r:embed="rId3">
            <a:alphaModFix/>
          </a:blip>
          <a:srcRect r="39007"/>
          <a:stretch/>
        </p:blipFill>
        <p:spPr>
          <a:xfrm>
            <a:off x="1058197" y="1593715"/>
            <a:ext cx="4638216" cy="4326007"/>
          </a:xfrm>
          <a:prstGeom prst="rect">
            <a:avLst/>
          </a:prstGeom>
          <a:noFill/>
          <a:ln>
            <a:noFill/>
          </a:ln>
        </p:spPr>
      </p:pic>
    </p:spTree>
    <p:extLst>
      <p:ext uri="{BB962C8B-B14F-4D97-AF65-F5344CB8AC3E}">
        <p14:creationId xmlns:p14="http://schemas.microsoft.com/office/powerpoint/2010/main" val="4248670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dirty="0"/>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28A54FB-78C7-E6FE-C927-A826596ACC4A}"/>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spTree>
    <p:extLst>
      <p:ext uri="{BB962C8B-B14F-4D97-AF65-F5344CB8AC3E}">
        <p14:creationId xmlns:p14="http://schemas.microsoft.com/office/powerpoint/2010/main" val="289972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7" name="Google Shape;685;p112">
            <a:extLst>
              <a:ext uri="{FF2B5EF4-FFF2-40B4-BE49-F238E27FC236}">
                <a16:creationId xmlns:a16="http://schemas.microsoft.com/office/drawing/2014/main" id="{9C7EBD8D-2D36-C16D-41A4-8C31805C26DD}"/>
              </a:ext>
            </a:extLst>
          </p:cNvPr>
          <p:cNvPicPr preferRelativeResize="0"/>
          <p:nvPr/>
        </p:nvPicPr>
        <p:blipFill rotWithShape="1">
          <a:blip r:embed="rId4">
            <a:alphaModFix/>
          </a:blip>
          <a:srcRect l="62673"/>
          <a:stretch/>
        </p:blipFill>
        <p:spPr>
          <a:xfrm>
            <a:off x="7303705" y="1292935"/>
            <a:ext cx="3702831" cy="5367000"/>
          </a:xfrm>
          <a:prstGeom prst="rect">
            <a:avLst/>
          </a:prstGeom>
          <a:noFill/>
          <a:ln>
            <a:noFill/>
          </a:ln>
        </p:spPr>
      </p:pic>
    </p:spTree>
    <p:extLst>
      <p:ext uri="{BB962C8B-B14F-4D97-AF65-F5344CB8AC3E}">
        <p14:creationId xmlns:p14="http://schemas.microsoft.com/office/powerpoint/2010/main" val="145177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D2FAD762-58B3-81CC-98E0-D86808E27FB0}"/>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8" name="Google Shape;692;p113">
            <a:extLst>
              <a:ext uri="{FF2B5EF4-FFF2-40B4-BE49-F238E27FC236}">
                <a16:creationId xmlns:a16="http://schemas.microsoft.com/office/drawing/2014/main" id="{C267D36B-AEC9-35CF-43AA-903D46AB2280}"/>
              </a:ext>
            </a:extLst>
          </p:cNvPr>
          <p:cNvPicPr preferRelativeResize="0"/>
          <p:nvPr/>
        </p:nvPicPr>
        <p:blipFill rotWithShape="1">
          <a:blip r:embed="rId4">
            <a:alphaModFix/>
          </a:blip>
          <a:srcRect l="64079"/>
          <a:stretch/>
        </p:blipFill>
        <p:spPr>
          <a:xfrm>
            <a:off x="7384212" y="1502130"/>
            <a:ext cx="3389985" cy="5047300"/>
          </a:xfrm>
          <a:prstGeom prst="rect">
            <a:avLst/>
          </a:prstGeom>
          <a:noFill/>
          <a:ln>
            <a:noFill/>
          </a:ln>
        </p:spPr>
      </p:pic>
    </p:spTree>
    <p:extLst>
      <p:ext uri="{BB962C8B-B14F-4D97-AF65-F5344CB8AC3E}">
        <p14:creationId xmlns:p14="http://schemas.microsoft.com/office/powerpoint/2010/main" val="159677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99;p114">
            <a:extLst>
              <a:ext uri="{FF2B5EF4-FFF2-40B4-BE49-F238E27FC236}">
                <a16:creationId xmlns:a16="http://schemas.microsoft.com/office/drawing/2014/main" id="{C8FB9D7D-510E-E412-1FDB-2138BBC2D673}"/>
              </a:ext>
            </a:extLst>
          </p:cNvPr>
          <p:cNvPicPr preferRelativeResize="0"/>
          <p:nvPr/>
        </p:nvPicPr>
        <p:blipFill rotWithShape="1">
          <a:blip r:embed="rId3">
            <a:alphaModFix/>
          </a:blip>
          <a:srcRect l="63911"/>
          <a:stretch/>
        </p:blipFill>
        <p:spPr>
          <a:xfrm>
            <a:off x="7326699" y="1399942"/>
            <a:ext cx="3513280" cy="5321367"/>
          </a:xfrm>
          <a:prstGeom prst="rect">
            <a:avLst/>
          </a:prstGeom>
          <a:noFill/>
          <a:ln>
            <a:noFill/>
          </a:ln>
        </p:spPr>
      </p:pic>
      <p:pic>
        <p:nvPicPr>
          <p:cNvPr id="7" name="Google Shape;678;p111">
            <a:extLst>
              <a:ext uri="{FF2B5EF4-FFF2-40B4-BE49-F238E27FC236}">
                <a16:creationId xmlns:a16="http://schemas.microsoft.com/office/drawing/2014/main" id="{DA856396-C84C-C927-D364-AC15D6C7B6AF}"/>
              </a:ext>
            </a:extLst>
          </p:cNvPr>
          <p:cNvPicPr preferRelativeResize="0"/>
          <p:nvPr/>
        </p:nvPicPr>
        <p:blipFill rotWithShape="1">
          <a:blip r:embed="rId4">
            <a:alphaModFix/>
          </a:blip>
          <a:srcRect r="38248"/>
          <a:stretch/>
        </p:blipFill>
        <p:spPr>
          <a:xfrm>
            <a:off x="989165" y="1541753"/>
            <a:ext cx="4727263" cy="4481071"/>
          </a:xfrm>
          <a:prstGeom prst="rect">
            <a:avLst/>
          </a:prstGeom>
          <a:noFill/>
          <a:ln>
            <a:noFill/>
          </a:ln>
        </p:spPr>
      </p:pic>
    </p:spTree>
    <p:extLst>
      <p:ext uri="{BB962C8B-B14F-4D97-AF65-F5344CB8AC3E}">
        <p14:creationId xmlns:p14="http://schemas.microsoft.com/office/powerpoint/2010/main" val="182176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4" name="Google Shape;678;p111">
            <a:extLst>
              <a:ext uri="{FF2B5EF4-FFF2-40B4-BE49-F238E27FC236}">
                <a16:creationId xmlns:a16="http://schemas.microsoft.com/office/drawing/2014/main" id="{6BFFDCBE-2512-177A-4096-5A30D8B426AF}"/>
              </a:ext>
            </a:extLst>
          </p:cNvPr>
          <p:cNvPicPr preferRelativeResize="0"/>
          <p:nvPr/>
        </p:nvPicPr>
        <p:blipFill rotWithShape="1">
          <a:blip r:embed="rId3">
            <a:alphaModFix/>
          </a:blip>
          <a:srcRect r="38248"/>
          <a:stretch/>
        </p:blipFill>
        <p:spPr>
          <a:xfrm>
            <a:off x="989165" y="1541753"/>
            <a:ext cx="4727263" cy="4481071"/>
          </a:xfrm>
          <a:prstGeom prst="rect">
            <a:avLst/>
          </a:prstGeom>
          <a:noFill/>
          <a:ln>
            <a:noFill/>
          </a:ln>
        </p:spPr>
      </p:pic>
      <p:pic>
        <p:nvPicPr>
          <p:cNvPr id="7" name="Picture 6" descr="Graphical user interface, website&#10;&#10;Description automatically generated">
            <a:extLst>
              <a:ext uri="{FF2B5EF4-FFF2-40B4-BE49-F238E27FC236}">
                <a16:creationId xmlns:a16="http://schemas.microsoft.com/office/drawing/2014/main" id="{692505F4-70E2-2506-5FD5-88A813BB59CA}"/>
              </a:ext>
            </a:extLst>
          </p:cNvPr>
          <p:cNvPicPr>
            <a:picLocks noChangeAspect="1"/>
          </p:cNvPicPr>
          <p:nvPr/>
        </p:nvPicPr>
        <p:blipFill rotWithShape="1">
          <a:blip r:embed="rId4"/>
          <a:srcRect l="63932" t="12382" r="1773" b="7464"/>
          <a:stretch/>
        </p:blipFill>
        <p:spPr>
          <a:xfrm>
            <a:off x="7430891" y="2040859"/>
            <a:ext cx="3358101" cy="4304012"/>
          </a:xfrm>
          <a:prstGeom prst="rect">
            <a:avLst/>
          </a:prstGeom>
        </p:spPr>
      </p:pic>
    </p:spTree>
    <p:extLst>
      <p:ext uri="{BB962C8B-B14F-4D97-AF65-F5344CB8AC3E}">
        <p14:creationId xmlns:p14="http://schemas.microsoft.com/office/powerpoint/2010/main" val="58390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Tree>
    <p:extLst>
      <p:ext uri="{BB962C8B-B14F-4D97-AF65-F5344CB8AC3E}">
        <p14:creationId xmlns:p14="http://schemas.microsoft.com/office/powerpoint/2010/main" val="372599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8" name="Rectangle 7">
            <a:extLst>
              <a:ext uri="{FF2B5EF4-FFF2-40B4-BE49-F238E27FC236}">
                <a16:creationId xmlns:a16="http://schemas.microsoft.com/office/drawing/2014/main" id="{D0BE733B-B554-5054-6E58-0F4C34F38C3E}"/>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Tree>
    <p:extLst>
      <p:ext uri="{BB962C8B-B14F-4D97-AF65-F5344CB8AC3E}">
        <p14:creationId xmlns:p14="http://schemas.microsoft.com/office/powerpoint/2010/main" val="2752319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
        <p:nvSpPr>
          <p:cNvPr id="8" name="Rectangle 7">
            <a:extLst>
              <a:ext uri="{FF2B5EF4-FFF2-40B4-BE49-F238E27FC236}">
                <a16:creationId xmlns:a16="http://schemas.microsoft.com/office/drawing/2014/main" id="{2E40A4DA-AD5E-67BB-D44C-10E115043888}"/>
              </a:ext>
            </a:extLst>
          </p:cNvPr>
          <p:cNvSpPr/>
          <p:nvPr/>
        </p:nvSpPr>
        <p:spPr>
          <a:xfrm>
            <a:off x="1763625" y="1309125"/>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The juice of the lemon is about 5% to 6% citric acid, with a pH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64" y="244554"/>
            <a:ext cx="1395573" cy="1602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958956" y="6207715"/>
            <a:ext cx="2381870" cy="318100"/>
          </a:xfrm>
          <a:prstGeom prst="rect">
            <a:avLst/>
          </a:prstGeom>
          <a:noFill/>
        </p:spPr>
        <p:txBody>
          <a:bodyPr wrap="none" rtlCol="0">
            <a:spAutoFit/>
          </a:bodyPr>
          <a:lstStyle/>
          <a:p>
            <a:r>
              <a:rPr lang="en-US" sz="1467" dirty="0">
                <a:solidFill>
                  <a:schemeClr val="bg1">
                    <a:lumMod val="50000"/>
                  </a:schemeClr>
                </a:solidFill>
                <a:latin typeface="+mj-lt"/>
              </a:rPr>
              <a:t>Dataset of Wikipedia articles</a:t>
            </a:r>
          </a:p>
        </p:txBody>
      </p:sp>
    </p:spTree>
    <p:extLst>
      <p:ext uri="{BB962C8B-B14F-4D97-AF65-F5344CB8AC3E}">
        <p14:creationId xmlns:p14="http://schemas.microsoft.com/office/powerpoint/2010/main" val="1606165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B022-8D3D-0347-87D2-27BD21B08C9D}"/>
              </a:ext>
            </a:extLst>
          </p:cNvPr>
          <p:cNvSpPr>
            <a:spLocks noGrp="1"/>
          </p:cNvSpPr>
          <p:nvPr>
            <p:ph type="title"/>
          </p:nvPr>
        </p:nvSpPr>
        <p:spPr/>
        <p:txBody>
          <a:bodyPr wrap="square" anchor="ctr">
            <a:normAutofit/>
          </a:bodyPr>
          <a:lstStyle/>
          <a:p>
            <a:r>
              <a:rPr lang="en-US" dirty="0"/>
              <a:t>About me </a:t>
            </a:r>
          </a:p>
        </p:txBody>
      </p:sp>
      <p:sp>
        <p:nvSpPr>
          <p:cNvPr id="15" name="Text Placeholder 1">
            <a:extLst>
              <a:ext uri="{FF2B5EF4-FFF2-40B4-BE49-F238E27FC236}">
                <a16:creationId xmlns:a16="http://schemas.microsoft.com/office/drawing/2014/main" id="{784D0977-EA92-493B-B497-D7B9CA3147F2}"/>
              </a:ext>
            </a:extLst>
          </p:cNvPr>
          <p:cNvSpPr>
            <a:spLocks noGrp="1"/>
          </p:cNvSpPr>
          <p:nvPr>
            <p:ph type="body" idx="1"/>
          </p:nvPr>
        </p:nvSpPr>
        <p:spPr>
          <a:xfrm>
            <a:off x="839788" y="1291421"/>
            <a:ext cx="5157787" cy="823912"/>
          </a:xfrm>
        </p:spPr>
        <p:txBody>
          <a:bodyPr/>
          <a:lstStyle/>
          <a:p>
            <a:endParaRPr lang="en-US"/>
          </a:p>
        </p:txBody>
      </p:sp>
      <p:sp>
        <p:nvSpPr>
          <p:cNvPr id="3" name="Content Placeholder 2">
            <a:extLst>
              <a:ext uri="{FF2B5EF4-FFF2-40B4-BE49-F238E27FC236}">
                <a16:creationId xmlns:a16="http://schemas.microsoft.com/office/drawing/2014/main" id="{A92EE33B-4AE6-9948-AC2B-9A34E973FB77}"/>
              </a:ext>
            </a:extLst>
          </p:cNvPr>
          <p:cNvSpPr>
            <a:spLocks noGrp="1"/>
          </p:cNvSpPr>
          <p:nvPr>
            <p:ph sz="half" idx="2"/>
          </p:nvPr>
        </p:nvSpPr>
        <p:spPr>
          <a:xfrm>
            <a:off x="839788" y="2115333"/>
            <a:ext cx="5354639" cy="3684588"/>
          </a:xfrm>
        </p:spPr>
        <p:txBody>
          <a:bodyPr wrap="square" anchor="t">
            <a:normAutofit/>
          </a:bodyPr>
          <a:lstStyle/>
          <a:p>
            <a:r>
              <a:rPr lang="en-US" sz="2200" dirty="0"/>
              <a:t>Assistant Professor, </a:t>
            </a:r>
            <a:br>
              <a:rPr lang="en-US" sz="2200" dirty="0"/>
            </a:br>
            <a:r>
              <a:rPr lang="en-US" sz="2200" dirty="0"/>
              <a:t>Johns Hopkins University, Baltimore </a:t>
            </a:r>
            <a:br>
              <a:rPr lang="en-US" sz="2200" dirty="0"/>
            </a:br>
            <a:endParaRPr lang="en-US" sz="2200" dirty="0"/>
          </a:p>
          <a:p>
            <a:r>
              <a:rPr lang="en-US" sz="2200" dirty="0"/>
              <a:t>Working on Artificial Intelligence &amp; </a:t>
            </a:r>
            <a:br>
              <a:rPr lang="en-US" sz="2200" dirty="0"/>
            </a:br>
            <a:r>
              <a:rPr lang="en-US" sz="2200" dirty="0"/>
              <a:t>Natural Language Processing </a:t>
            </a:r>
          </a:p>
          <a:p>
            <a:endParaRPr lang="en-US" sz="2200" dirty="0"/>
          </a:p>
          <a:p>
            <a:r>
              <a:rPr lang="en-US" sz="2200" dirty="0"/>
              <a:t>PhD from University of Pennsylvania, 2019</a:t>
            </a:r>
          </a:p>
          <a:p>
            <a:r>
              <a:rPr lang="en-US" sz="2200" dirty="0"/>
              <a:t>BSc from Tehran Polytechnic, 2012 </a:t>
            </a:r>
          </a:p>
        </p:txBody>
      </p:sp>
      <p:sp>
        <p:nvSpPr>
          <p:cNvPr id="17" name="Text Placeholder 3">
            <a:extLst>
              <a:ext uri="{FF2B5EF4-FFF2-40B4-BE49-F238E27FC236}">
                <a16:creationId xmlns:a16="http://schemas.microsoft.com/office/drawing/2014/main" id="{05D5524D-E899-4AAF-815E-B6EF37F20074}"/>
              </a:ext>
            </a:extLst>
          </p:cNvPr>
          <p:cNvSpPr>
            <a:spLocks noGrp="1"/>
          </p:cNvSpPr>
          <p:nvPr>
            <p:ph type="body" sz="quarter" idx="3"/>
          </p:nvPr>
        </p:nvSpPr>
        <p:spPr>
          <a:xfrm>
            <a:off x="6172200" y="1291421"/>
            <a:ext cx="5183188" cy="823912"/>
          </a:xfrm>
        </p:spPr>
        <p:txBody>
          <a:bodyPr/>
          <a:lstStyle/>
          <a:p>
            <a:endParaRPr lang="en-US"/>
          </a:p>
        </p:txBody>
      </p:sp>
      <p:sp>
        <p:nvSpPr>
          <p:cNvPr id="4" name="Slide Number Placeholder 3">
            <a:extLst>
              <a:ext uri="{FF2B5EF4-FFF2-40B4-BE49-F238E27FC236}">
                <a16:creationId xmlns:a16="http://schemas.microsoft.com/office/drawing/2014/main" id="{B71BCA4F-47D8-8B43-BD0B-1F1C37C8D357}"/>
              </a:ext>
            </a:extLst>
          </p:cNvPr>
          <p:cNvSpPr>
            <a:spLocks noGrp="1"/>
          </p:cNvSpPr>
          <p:nvPr>
            <p:ph type="sldNum" sz="quarter" idx="12"/>
          </p:nvPr>
        </p:nvSpPr>
        <p:spPr>
          <a:xfrm>
            <a:off x="10466388" y="5906283"/>
            <a:ext cx="530225" cy="365125"/>
          </a:xfrm>
        </p:spPr>
        <p:txBody>
          <a:bodyPr anchor="ctr">
            <a:normAutofit/>
          </a:bodyPr>
          <a:lstStyle/>
          <a:p>
            <a:pPr>
              <a:spcAft>
                <a:spcPts val="600"/>
              </a:spcAft>
              <a:defRPr/>
            </a:pPr>
            <a:fld id="{0121240C-47AF-2F4D-83B3-CC3EDF50F794}" type="slidenum">
              <a:rPr lang="en-US" smtClean="0"/>
              <a:pPr>
                <a:spcAft>
                  <a:spcPts val="600"/>
                </a:spcAft>
                <a:defRPr/>
              </a:pPr>
              <a:t>2</a:t>
            </a:fld>
            <a:endParaRPr lang="en-US"/>
          </a:p>
        </p:txBody>
      </p:sp>
      <p:pic>
        <p:nvPicPr>
          <p:cNvPr id="1028" name="Picture 4" descr="Top Neighborhoods to Explore in Baltimore">
            <a:extLst>
              <a:ext uri="{FF2B5EF4-FFF2-40B4-BE49-F238E27FC236}">
                <a16:creationId xmlns:a16="http://schemas.microsoft.com/office/drawing/2014/main" id="{BA26251E-56FA-521A-76E9-E0A00FC88A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9"/>
          <a:stretch/>
        </p:blipFill>
        <p:spPr bwMode="auto">
          <a:xfrm>
            <a:off x="6154671" y="1982569"/>
            <a:ext cx="6046743" cy="349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91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sp>
        <p:nvSpPr>
          <p:cNvPr id="4" name="Rectangle 3">
            <a:extLst>
              <a:ext uri="{FF2B5EF4-FFF2-40B4-BE49-F238E27FC236}">
                <a16:creationId xmlns:a16="http://schemas.microsoft.com/office/drawing/2014/main" id="{1EEBB6CF-C941-88D9-27E6-63C38EC67222}"/>
              </a:ext>
            </a:extLst>
          </p:cNvPr>
          <p:cNvSpPr/>
          <p:nvPr/>
        </p:nvSpPr>
        <p:spPr>
          <a:xfrm>
            <a:off x="632605" y="1914929"/>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treaty of </a:t>
            </a:r>
            <a:r>
              <a:rPr lang="en-US" dirty="0" err="1">
                <a:solidFill>
                  <a:schemeClr val="tx1"/>
                </a:solidFill>
              </a:rPr>
              <a:t>paris</a:t>
            </a:r>
            <a:r>
              <a:rPr lang="en-US" dirty="0">
                <a:solidFill>
                  <a:schemeClr val="tx1"/>
                </a:solidFill>
              </a:rPr>
              <a:t> (1763) </a:t>
            </a:r>
            <a:br>
              <a:rPr lang="en-US" dirty="0">
                <a:solidFill>
                  <a:schemeClr val="tx1"/>
                </a:solidFill>
              </a:rPr>
            </a:br>
            <a:br>
              <a:rPr lang="en-US" dirty="0">
                <a:solidFill>
                  <a:schemeClr val="tx1"/>
                </a:solidFill>
              </a:rPr>
            </a:br>
            <a:r>
              <a:rPr lang="en-US" dirty="0">
                <a:solidFill>
                  <a:schemeClr val="tx1"/>
                </a:solidFill>
              </a:rPr>
              <a:t>the treaty of </a:t>
            </a:r>
            <a:r>
              <a:rPr lang="en-US" dirty="0" err="1">
                <a:solidFill>
                  <a:schemeClr val="tx1"/>
                </a:solidFill>
              </a:rPr>
              <a:t>paris</a:t>
            </a:r>
            <a:r>
              <a:rPr lang="en-US" dirty="0">
                <a:solidFill>
                  <a:schemeClr val="tx1"/>
                </a:solidFill>
              </a:rPr>
              <a:t>, also known as the treaty of 1763, was signed on 10 </a:t>
            </a:r>
            <a:r>
              <a:rPr lang="en-US" dirty="0" err="1">
                <a:solidFill>
                  <a:schemeClr val="tx1"/>
                </a:solidFill>
              </a:rPr>
              <a:t>february</a:t>
            </a:r>
            <a:r>
              <a:rPr lang="en-US" dirty="0">
                <a:solidFill>
                  <a:schemeClr val="tx1"/>
                </a:solidFill>
              </a:rPr>
              <a:t> 1763 by the kingdoms of great </a:t>
            </a:r>
            <a:r>
              <a:rPr lang="en-US" dirty="0" err="1">
                <a:solidFill>
                  <a:schemeClr val="tx1"/>
                </a:solidFill>
              </a:rPr>
              <a:t>britain</a:t>
            </a:r>
            <a:r>
              <a:rPr lang="en-US" dirty="0">
                <a:solidFill>
                  <a:schemeClr val="tx1"/>
                </a:solidFill>
              </a:rPr>
              <a:t>,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with </a:t>
            </a:r>
            <a:r>
              <a:rPr lang="en-US" dirty="0" err="1">
                <a:solidFill>
                  <a:schemeClr val="tx1"/>
                </a:solidFill>
              </a:rPr>
              <a:t>portugal</a:t>
            </a:r>
            <a:r>
              <a:rPr lang="en-US" dirty="0">
                <a:solidFill>
                  <a:schemeClr val="tx1"/>
                </a:solidFill>
              </a:rPr>
              <a:t> in agreement, after great </a:t>
            </a:r>
            <a:r>
              <a:rPr lang="en-US" dirty="0" err="1">
                <a:solidFill>
                  <a:schemeClr val="tx1"/>
                </a:solidFill>
              </a:rPr>
              <a:t>britain's</a:t>
            </a:r>
            <a:r>
              <a:rPr lang="en-US" dirty="0">
                <a:solidFill>
                  <a:schemeClr val="tx1"/>
                </a:solidFill>
              </a:rPr>
              <a:t> victory over </a:t>
            </a:r>
            <a:r>
              <a:rPr lang="en-US" dirty="0" err="1">
                <a:solidFill>
                  <a:schemeClr val="tx1"/>
                </a:solidFill>
              </a:rPr>
              <a:t>france</a:t>
            </a:r>
            <a:r>
              <a:rPr lang="en-US" dirty="0">
                <a:solidFill>
                  <a:schemeClr val="tx1"/>
                </a:solidFill>
              </a:rPr>
              <a:t> and </a:t>
            </a:r>
            <a:r>
              <a:rPr lang="en-US" dirty="0" err="1">
                <a:solidFill>
                  <a:schemeClr val="tx1"/>
                </a:solidFill>
              </a:rPr>
              <a:t>spain</a:t>
            </a:r>
            <a:r>
              <a:rPr lang="en-US" dirty="0">
                <a:solidFill>
                  <a:schemeClr val="tx1"/>
                </a:solidFill>
              </a:rPr>
              <a:t> during the seven years' war. </a:t>
            </a:r>
            <a:br>
              <a:rPr lang="en-US" dirty="0">
                <a:solidFill>
                  <a:schemeClr val="tx1"/>
                </a:solidFill>
              </a:rPr>
            </a:br>
            <a:br>
              <a:rPr lang="en-US" dirty="0">
                <a:solidFill>
                  <a:schemeClr val="tx1"/>
                </a:solidFill>
              </a:rPr>
            </a:br>
            <a:r>
              <a:rPr lang="en-US" dirty="0">
                <a:solidFill>
                  <a:schemeClr val="tx1"/>
                </a:solidFill>
              </a:rPr>
              <a:t>the signing of the treaty formally ended the seven years' war, known as the </a:t>
            </a:r>
            <a:r>
              <a:rPr lang="en-US" dirty="0" err="1">
                <a:solidFill>
                  <a:schemeClr val="tx1"/>
                </a:solidFill>
              </a:rPr>
              <a:t>french</a:t>
            </a:r>
            <a:r>
              <a:rPr lang="en-US" dirty="0">
                <a:solidFill>
                  <a:schemeClr val="tx1"/>
                </a:solidFill>
              </a:rPr>
              <a:t> and </a:t>
            </a:r>
            <a:r>
              <a:rPr lang="en-US" dirty="0" err="1">
                <a:solidFill>
                  <a:schemeClr val="tx1"/>
                </a:solidFill>
              </a:rPr>
              <a:t>indian</a:t>
            </a:r>
            <a:r>
              <a:rPr lang="en-US" dirty="0">
                <a:solidFill>
                  <a:schemeClr val="tx1"/>
                </a:solidFill>
              </a:rPr>
              <a:t> war in the north </a:t>
            </a:r>
            <a:r>
              <a:rPr lang="en-US" dirty="0" err="1">
                <a:solidFill>
                  <a:schemeClr val="tx1"/>
                </a:solidFill>
              </a:rPr>
              <a:t>american</a:t>
            </a:r>
            <a:r>
              <a:rPr lang="en-US" dirty="0">
                <a:solidFill>
                  <a:schemeClr val="tx1"/>
                </a:solidFill>
              </a:rPr>
              <a:t> theatre, ….</a:t>
            </a:r>
          </a:p>
        </p:txBody>
      </p:sp>
      <p:sp>
        <p:nvSpPr>
          <p:cNvPr id="7" name="Rectangle 6">
            <a:extLst>
              <a:ext uri="{FF2B5EF4-FFF2-40B4-BE49-F238E27FC236}">
                <a16:creationId xmlns:a16="http://schemas.microsoft.com/office/drawing/2014/main" id="{A588EF0B-66B3-195A-337A-B7C1B71495CF}"/>
              </a:ext>
            </a:extLst>
          </p:cNvPr>
          <p:cNvSpPr/>
          <p:nvPr/>
        </p:nvSpPr>
        <p:spPr>
          <a:xfrm>
            <a:off x="1180862" y="1600502"/>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wheelbarrow </a:t>
            </a:r>
          </a:p>
          <a:p>
            <a:endParaRPr lang="en-US" dirty="0">
              <a:solidFill>
                <a:schemeClr val="tx1"/>
              </a:solidFill>
            </a:endParaRPr>
          </a:p>
          <a:p>
            <a:r>
              <a:rPr lang="en-US" dirty="0">
                <a:solidFill>
                  <a:schemeClr val="tx1"/>
                </a:solidFill>
              </a:rPr>
              <a:t>A wheelbarrow is a small hand-propelled vehicle, usually with just one wheel, designed to be pushed and guided by a single person using two handles at the rear, or by a sail to push the ancient wheelbarrow by wind. The term "wheelbarrow" is made of two words: "wheel" and "barrow." "Barrow" is a derivation of the Old English "</a:t>
            </a:r>
            <a:r>
              <a:rPr lang="en-US" dirty="0" err="1">
                <a:solidFill>
                  <a:schemeClr val="tx1"/>
                </a:solidFill>
              </a:rPr>
              <a:t>barew</a:t>
            </a:r>
            <a:r>
              <a:rPr lang="en-US" dirty="0">
                <a:solidFill>
                  <a:schemeClr val="tx1"/>
                </a:solidFill>
              </a:rPr>
              <a:t>" which was a device used for carrying loads. The wheelbarrow is designed to distribute the weight of its load between the wheel … </a:t>
            </a:r>
          </a:p>
        </p:txBody>
      </p:sp>
      <p:sp>
        <p:nvSpPr>
          <p:cNvPr id="8" name="Rectangle 7">
            <a:extLst>
              <a:ext uri="{FF2B5EF4-FFF2-40B4-BE49-F238E27FC236}">
                <a16:creationId xmlns:a16="http://schemas.microsoft.com/office/drawing/2014/main" id="{2E40A4DA-AD5E-67BB-D44C-10E115043888}"/>
              </a:ext>
            </a:extLst>
          </p:cNvPr>
          <p:cNvSpPr/>
          <p:nvPr/>
        </p:nvSpPr>
        <p:spPr>
          <a:xfrm>
            <a:off x="1763625" y="1309125"/>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lemon </a:t>
            </a:r>
          </a:p>
          <a:p>
            <a:endParaRPr lang="en-US" dirty="0">
              <a:solidFill>
                <a:schemeClr val="tx1"/>
              </a:solidFill>
            </a:endParaRPr>
          </a:p>
          <a:p>
            <a:r>
              <a:rPr lang="en-US" dirty="0">
                <a:solidFill>
                  <a:schemeClr val="tx1"/>
                </a:solidFill>
              </a:rPr>
              <a:t>The lemon (Citrus limon) is a species of small evergreen trees in the flowering plant family </a:t>
            </a:r>
            <a:r>
              <a:rPr lang="en-US" dirty="0" err="1">
                <a:solidFill>
                  <a:schemeClr val="tx1"/>
                </a:solidFill>
              </a:rPr>
              <a:t>Rutaceae</a:t>
            </a:r>
            <a:r>
              <a:rPr lang="en-US" dirty="0">
                <a:solidFill>
                  <a:schemeClr val="tx1"/>
                </a:solidFill>
              </a:rPr>
              <a:t>, native to Asia, primarily Northeast India (Assam), Northern Myanmar or China.[2] The tree's ellipsoidal yellow fruit is used for culinary and non-culinary purposes throughout the world, primarily for its juice, which has both culinary and cleaning uses.[2] The pulp and rind are also used in cooking and baking. The juice of the lemon is about 5% to 6% citric acid, with a pH .… </a:t>
            </a:r>
          </a:p>
        </p:txBody>
      </p:sp>
      <p:pic>
        <p:nvPicPr>
          <p:cNvPr id="2050" name="Picture 2" descr="English Wikipedia - Wikipedia">
            <a:extLst>
              <a:ext uri="{FF2B5EF4-FFF2-40B4-BE49-F238E27FC236}">
                <a16:creationId xmlns:a16="http://schemas.microsoft.com/office/drawing/2014/main" id="{6560F924-E807-88DC-63DE-EC92DFB32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64" y="244554"/>
            <a:ext cx="1395573" cy="16028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A061C49-433B-D0D6-3386-DFA8146431F2}"/>
              </a:ext>
            </a:extLst>
          </p:cNvPr>
          <p:cNvSpPr txBox="1"/>
          <p:nvPr/>
        </p:nvSpPr>
        <p:spPr>
          <a:xfrm>
            <a:off x="1958956" y="6207715"/>
            <a:ext cx="2381870" cy="318100"/>
          </a:xfrm>
          <a:prstGeom prst="rect">
            <a:avLst/>
          </a:prstGeom>
          <a:noFill/>
        </p:spPr>
        <p:txBody>
          <a:bodyPr wrap="none" rtlCol="0">
            <a:spAutoFit/>
          </a:bodyPr>
          <a:lstStyle/>
          <a:p>
            <a:r>
              <a:rPr lang="en-US" sz="1467" dirty="0">
                <a:solidFill>
                  <a:schemeClr val="bg1">
                    <a:lumMod val="50000"/>
                  </a:schemeClr>
                </a:solidFill>
                <a:latin typeface="+mj-lt"/>
              </a:rPr>
              <a:t>Dataset of Wikipedia articles</a:t>
            </a:r>
          </a:p>
        </p:txBody>
      </p:sp>
      <p:sp>
        <p:nvSpPr>
          <p:cNvPr id="10" name="Rectangle 9">
            <a:extLst>
              <a:ext uri="{FF2B5EF4-FFF2-40B4-BE49-F238E27FC236}">
                <a16:creationId xmlns:a16="http://schemas.microsoft.com/office/drawing/2014/main" id="{C4FB3FCC-2A19-64C4-E5F5-78BBCC1E9BDC}"/>
              </a:ext>
            </a:extLst>
          </p:cNvPr>
          <p:cNvSpPr/>
          <p:nvPr/>
        </p:nvSpPr>
        <p:spPr>
          <a:xfrm>
            <a:off x="6862910" y="1529768"/>
            <a:ext cx="4129177" cy="4263305"/>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wings over </a:t>
            </a:r>
            <a:r>
              <a:rPr lang="en-US" dirty="0" err="1">
                <a:solidFill>
                  <a:schemeClr val="tx1"/>
                </a:solidFill>
              </a:rPr>
              <a:t>kansas</a:t>
            </a:r>
            <a:r>
              <a:rPr lang="en-US" dirty="0">
                <a:solidFill>
                  <a:schemeClr val="tx1"/>
                </a:solidFill>
              </a:rPr>
              <a:t> </a:t>
            </a:r>
            <a:br>
              <a:rPr lang="en-US" dirty="0">
                <a:solidFill>
                  <a:schemeClr val="tx1"/>
                </a:solidFill>
              </a:rPr>
            </a:br>
            <a:br>
              <a:rPr lang="en-US" dirty="0">
                <a:solidFill>
                  <a:schemeClr val="tx1"/>
                </a:solidFill>
              </a:rPr>
            </a:br>
            <a:r>
              <a:rPr lang="en-US" dirty="0">
                <a:solidFill>
                  <a:schemeClr val="tx1"/>
                </a:solidFill>
              </a:rPr>
              <a:t>wings over </a:t>
            </a:r>
            <a:r>
              <a:rPr lang="en-US" dirty="0" err="1">
                <a:solidFill>
                  <a:schemeClr val="tx1"/>
                </a:solidFill>
              </a:rPr>
              <a:t>kansas</a:t>
            </a:r>
            <a:r>
              <a:rPr lang="en-US" dirty="0">
                <a:solidFill>
                  <a:schemeClr val="tx1"/>
                </a:solidFill>
              </a:rPr>
              <a:t> is the second studio album by </a:t>
            </a:r>
            <a:r>
              <a:rPr lang="en-US" dirty="0" err="1">
                <a:solidFill>
                  <a:schemeClr val="tx1"/>
                </a:solidFill>
              </a:rPr>
              <a:t>jason</a:t>
            </a:r>
            <a:r>
              <a:rPr lang="en-US" dirty="0">
                <a:solidFill>
                  <a:schemeClr val="tx1"/>
                </a:solidFill>
              </a:rPr>
              <a:t> </a:t>
            </a:r>
            <a:r>
              <a:rPr lang="en-US" dirty="0" err="1">
                <a:solidFill>
                  <a:schemeClr val="tx1"/>
                </a:solidFill>
              </a:rPr>
              <a:t>ammons</a:t>
            </a:r>
            <a:r>
              <a:rPr lang="en-US" dirty="0">
                <a:solidFill>
                  <a:schemeClr val="tx1"/>
                </a:solidFill>
              </a:rPr>
              <a:t>, john bolster and </a:t>
            </a:r>
            <a:r>
              <a:rPr lang="en-US" dirty="0" err="1">
                <a:solidFill>
                  <a:schemeClr val="tx1"/>
                </a:solidFill>
              </a:rPr>
              <a:t>mo</a:t>
            </a:r>
            <a:r>
              <a:rPr lang="en-US" dirty="0">
                <a:solidFill>
                  <a:schemeClr val="tx1"/>
                </a:solidFill>
              </a:rPr>
              <a:t> </a:t>
            </a:r>
            <a:r>
              <a:rPr lang="en-US" dirty="0" err="1">
                <a:solidFill>
                  <a:schemeClr val="tx1"/>
                </a:solidFill>
              </a:rPr>
              <a:t>rosato</a:t>
            </a:r>
            <a:r>
              <a:rPr lang="en-US" dirty="0">
                <a:solidFill>
                  <a:schemeClr val="tx1"/>
                </a:solidFill>
              </a:rPr>
              <a:t>. the album debuted at number one on the billboard 200, selling 35,000 copies in it first week at the time. it was the second highest selling album to debut at the billboard top 50 and the third highest selling album to debut at the top </a:t>
            </a:r>
            <a:r>
              <a:rPr lang="en-US" dirty="0" err="1">
                <a:solidFill>
                  <a:schemeClr val="tx1"/>
                </a:solidFill>
              </a:rPr>
              <a:t>heatseekers</a:t>
            </a:r>
            <a:r>
              <a:rPr lang="en-US" dirty="0">
                <a:solidFill>
                  <a:schemeClr val="tx1"/>
                </a:solidFill>
              </a:rPr>
              <a:t>, with 26,000 copies sold. this is the </a:t>
            </a:r>
            <a:r>
              <a:rPr lang="en-US" dirty="0" err="1">
                <a:solidFill>
                  <a:schemeClr val="tx1"/>
                </a:solidFill>
              </a:rPr>
              <a:t>supremes</a:t>
            </a:r>
            <a:r>
              <a:rPr lang="en-US" dirty="0">
                <a:solidFill>
                  <a:schemeClr val="tx1"/>
                </a:solidFill>
              </a:rPr>
              <a:t> album earning the nickname nitty gritty but their other two singles by the band in … </a:t>
            </a:r>
          </a:p>
        </p:txBody>
      </p:sp>
    </p:spTree>
    <p:extLst>
      <p:ext uri="{BB962C8B-B14F-4D97-AF65-F5344CB8AC3E}">
        <p14:creationId xmlns:p14="http://schemas.microsoft.com/office/powerpoint/2010/main" val="2195868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Tree>
    <p:extLst>
      <p:ext uri="{BB962C8B-B14F-4D97-AF65-F5344CB8AC3E}">
        <p14:creationId xmlns:p14="http://schemas.microsoft.com/office/powerpoint/2010/main" val="1760646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Tree>
    <p:extLst>
      <p:ext uri="{BB962C8B-B14F-4D97-AF65-F5344CB8AC3E}">
        <p14:creationId xmlns:p14="http://schemas.microsoft.com/office/powerpoint/2010/main" val="2495677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dirty="0"/>
              <a:t>Self-Supervised </a:t>
            </a:r>
            <a:r>
              <a:rPr lang="en-US" b="1" dirty="0">
                <a:solidFill>
                  <a:srgbClr val="0070C0"/>
                </a:solidFill>
              </a:rPr>
              <a:t>Models</a:t>
            </a:r>
          </a:p>
        </p:txBody>
      </p:sp>
    </p:spTree>
    <p:extLst>
      <p:ext uri="{BB962C8B-B14F-4D97-AF65-F5344CB8AC3E}">
        <p14:creationId xmlns:p14="http://schemas.microsoft.com/office/powerpoint/2010/main" val="534941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dirty="0"/>
              <a:t>Self-Supervised </a:t>
            </a:r>
            <a:r>
              <a:rPr lang="en-US" b="1" dirty="0">
                <a:solidFill>
                  <a:srgbClr val="0070C0"/>
                </a:solidFill>
              </a:rPr>
              <a:t>Models</a:t>
            </a:r>
            <a:endParaRPr dirty="0"/>
          </a:p>
        </p:txBody>
      </p:sp>
      <p:sp>
        <p:nvSpPr>
          <p:cNvPr id="43" name="Content Placeholder 42">
            <a:extLst>
              <a:ext uri="{FF2B5EF4-FFF2-40B4-BE49-F238E27FC236}">
                <a16:creationId xmlns:a16="http://schemas.microsoft.com/office/drawing/2014/main" id="{5FBE43C4-7496-366C-3E80-563816F87397}"/>
              </a:ext>
            </a:extLst>
          </p:cNvPr>
          <p:cNvSpPr>
            <a:spLocks noGrp="1"/>
          </p:cNvSpPr>
          <p:nvPr>
            <p:ph idx="1"/>
          </p:nvPr>
        </p:nvSpPr>
        <p:spPr/>
        <p:txBody>
          <a:bodyPr/>
          <a:lstStyle/>
          <a:p>
            <a:endParaRPr lang="en-US"/>
          </a:p>
        </p:txBody>
      </p:sp>
      <p:sp>
        <p:nvSpPr>
          <p:cNvPr id="2" name="Right Arrow 1">
            <a:extLst>
              <a:ext uri="{FF2B5EF4-FFF2-40B4-BE49-F238E27FC236}">
                <a16:creationId xmlns:a16="http://schemas.microsoft.com/office/drawing/2014/main" id="{F08096BA-0BAE-EDD3-A7FD-BB21FB06271E}"/>
              </a:ext>
            </a:extLst>
          </p:cNvPr>
          <p:cNvSpPr/>
          <p:nvPr/>
        </p:nvSpPr>
        <p:spPr>
          <a:xfrm>
            <a:off x="4215631" y="3561467"/>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7434281" y="351519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5468969" y="2991143"/>
            <a:ext cx="1573779" cy="1843139"/>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4" name="Google Shape;712;p116">
            <a:extLst>
              <a:ext uri="{FF2B5EF4-FFF2-40B4-BE49-F238E27FC236}">
                <a16:creationId xmlns:a16="http://schemas.microsoft.com/office/drawing/2014/main" id="{41D1DF25-1F11-C3C4-9B5C-638F2B9F913F}"/>
              </a:ext>
            </a:extLst>
          </p:cNvPr>
          <p:cNvPicPr preferRelativeResize="0"/>
          <p:nvPr/>
        </p:nvPicPr>
        <p:blipFill rotWithShape="1">
          <a:blip r:embed="rId3">
            <a:alphaModFix/>
          </a:blip>
          <a:srcRect r="74642"/>
          <a:stretch/>
        </p:blipFill>
        <p:spPr>
          <a:xfrm>
            <a:off x="1122829" y="1851197"/>
            <a:ext cx="2373745" cy="4555200"/>
          </a:xfrm>
          <a:prstGeom prst="rect">
            <a:avLst/>
          </a:prstGeom>
          <a:noFill/>
          <a:ln>
            <a:noFill/>
          </a:ln>
        </p:spPr>
      </p:pic>
      <p:sp>
        <p:nvSpPr>
          <p:cNvPr id="36" name="Rectangle 35">
            <a:extLst>
              <a:ext uri="{FF2B5EF4-FFF2-40B4-BE49-F238E27FC236}">
                <a16:creationId xmlns:a16="http://schemas.microsoft.com/office/drawing/2014/main" id="{3ED2A757-4D7B-193C-A693-7F9244EBE3C5}"/>
              </a:ext>
            </a:extLst>
          </p:cNvPr>
          <p:cNvSpPr/>
          <p:nvPr/>
        </p:nvSpPr>
        <p:spPr>
          <a:xfrm>
            <a:off x="2461404" y="3296062"/>
            <a:ext cx="853107" cy="1538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Mask</a:t>
            </a:r>
          </a:p>
        </p:txBody>
      </p:sp>
      <p:pic>
        <p:nvPicPr>
          <p:cNvPr id="40" name="Google Shape;712;p116">
            <a:extLst>
              <a:ext uri="{FF2B5EF4-FFF2-40B4-BE49-F238E27FC236}">
                <a16:creationId xmlns:a16="http://schemas.microsoft.com/office/drawing/2014/main" id="{9EC56AC1-6C5B-381E-A869-2944CCFCFABC}"/>
              </a:ext>
            </a:extLst>
          </p:cNvPr>
          <p:cNvPicPr preferRelativeResize="0"/>
          <p:nvPr/>
        </p:nvPicPr>
        <p:blipFill rotWithShape="1">
          <a:blip r:embed="rId3">
            <a:alphaModFix/>
          </a:blip>
          <a:srcRect r="74642"/>
          <a:stretch/>
        </p:blipFill>
        <p:spPr>
          <a:xfrm>
            <a:off x="8593781" y="1767653"/>
            <a:ext cx="2373745" cy="4555200"/>
          </a:xfrm>
          <a:prstGeom prst="rect">
            <a:avLst/>
          </a:prstGeom>
          <a:noFill/>
          <a:ln>
            <a:noFill/>
          </a:ln>
        </p:spPr>
      </p:pic>
      <p:pic>
        <p:nvPicPr>
          <p:cNvPr id="42" name="Google Shape;712;p116">
            <a:extLst>
              <a:ext uri="{FF2B5EF4-FFF2-40B4-BE49-F238E27FC236}">
                <a16:creationId xmlns:a16="http://schemas.microsoft.com/office/drawing/2014/main" id="{A87835EB-C5AE-9E0B-129C-E76A4B376F10}"/>
              </a:ext>
            </a:extLst>
          </p:cNvPr>
          <p:cNvPicPr preferRelativeResize="0"/>
          <p:nvPr/>
        </p:nvPicPr>
        <p:blipFill rotWithShape="1">
          <a:blip r:embed="rId3">
            <a:alphaModFix/>
          </a:blip>
          <a:srcRect l="86364" t="33085" r="4441" b="34512"/>
          <a:stretch/>
        </p:blipFill>
        <p:spPr>
          <a:xfrm>
            <a:off x="9872148" y="3271007"/>
            <a:ext cx="860721" cy="1476015"/>
          </a:xfrm>
          <a:prstGeom prst="rect">
            <a:avLst/>
          </a:prstGeom>
          <a:noFill/>
          <a:ln>
            <a:noFill/>
          </a:ln>
        </p:spPr>
      </p:pic>
      <p:sp>
        <p:nvSpPr>
          <p:cNvPr id="44" name="Rectangle 43">
            <a:extLst>
              <a:ext uri="{FF2B5EF4-FFF2-40B4-BE49-F238E27FC236}">
                <a16:creationId xmlns:a16="http://schemas.microsoft.com/office/drawing/2014/main" id="{057AAE97-4AF4-E412-2462-47024B3F873E}"/>
              </a:ext>
            </a:extLst>
          </p:cNvPr>
          <p:cNvSpPr/>
          <p:nvPr/>
        </p:nvSpPr>
        <p:spPr>
          <a:xfrm>
            <a:off x="1899433" y="5792800"/>
            <a:ext cx="8649135" cy="369332"/>
          </a:xfrm>
          <a:prstGeom prst="rect">
            <a:avLst/>
          </a:prstGeom>
        </p:spPr>
        <p:txBody>
          <a:bodyPr wrap="square">
            <a:spAutoFit/>
          </a:bodyPr>
          <a:lstStyle/>
          <a:p>
            <a:pPr marL="14817"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dirty="0"/>
              <a:t>Self-Supervised </a:t>
            </a:r>
            <a:r>
              <a:rPr lang="en-US" b="1" dirty="0">
                <a:solidFill>
                  <a:srgbClr val="0070C0"/>
                </a:solidFill>
              </a:rPr>
              <a:t>Models</a:t>
            </a:r>
            <a:endParaRPr dirty="0"/>
          </a:p>
        </p:txBody>
      </p:sp>
      <p:sp>
        <p:nvSpPr>
          <p:cNvPr id="2" name="Right Arrow 1">
            <a:extLst>
              <a:ext uri="{FF2B5EF4-FFF2-40B4-BE49-F238E27FC236}">
                <a16:creationId xmlns:a16="http://schemas.microsoft.com/office/drawing/2014/main" id="{F08096BA-0BAE-EDD3-A7FD-BB21FB06271E}"/>
              </a:ext>
            </a:extLst>
          </p:cNvPr>
          <p:cNvSpPr/>
          <p:nvPr/>
        </p:nvSpPr>
        <p:spPr>
          <a:xfrm>
            <a:off x="4215631" y="3561467"/>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53B5D01-4092-29FE-D164-EFE80F240D40}"/>
              </a:ext>
            </a:extLst>
          </p:cNvPr>
          <p:cNvSpPr/>
          <p:nvPr/>
        </p:nvSpPr>
        <p:spPr>
          <a:xfrm>
            <a:off x="7434281" y="3515194"/>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635C3CA-469B-0E0D-5D0B-AC3CF5E1DEC6}"/>
              </a:ext>
            </a:extLst>
          </p:cNvPr>
          <p:cNvGrpSpPr/>
          <p:nvPr/>
        </p:nvGrpSpPr>
        <p:grpSpPr>
          <a:xfrm>
            <a:off x="5468969" y="2991143"/>
            <a:ext cx="1573779" cy="1843139"/>
            <a:chOff x="4508811" y="2560824"/>
            <a:chExt cx="1883280" cy="2071501"/>
          </a:xfrm>
        </p:grpSpPr>
        <p:sp>
          <p:nvSpPr>
            <p:cNvPr id="5" name="Rounded Rectangle 4">
              <a:extLst>
                <a:ext uri="{FF2B5EF4-FFF2-40B4-BE49-F238E27FC236}">
                  <a16:creationId xmlns:a16="http://schemas.microsoft.com/office/drawing/2014/main" id="{848C4870-3029-9DCE-EE81-BC3FDF3AD37D}"/>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6" name="Group 5">
              <a:extLst>
                <a:ext uri="{FF2B5EF4-FFF2-40B4-BE49-F238E27FC236}">
                  <a16:creationId xmlns:a16="http://schemas.microsoft.com/office/drawing/2014/main" id="{DC882825-582C-F5B2-09E1-699300DD09C8}"/>
                </a:ext>
              </a:extLst>
            </p:cNvPr>
            <p:cNvGrpSpPr/>
            <p:nvPr/>
          </p:nvGrpSpPr>
          <p:grpSpPr>
            <a:xfrm>
              <a:off x="4757311" y="2903522"/>
              <a:ext cx="1326830" cy="1393914"/>
              <a:chOff x="5626949" y="3485616"/>
              <a:chExt cx="1326830" cy="1393914"/>
            </a:xfrm>
          </p:grpSpPr>
          <p:cxnSp>
            <p:nvCxnSpPr>
              <p:cNvPr id="7" name="Straight Connector 6">
                <a:extLst>
                  <a:ext uri="{FF2B5EF4-FFF2-40B4-BE49-F238E27FC236}">
                    <a16:creationId xmlns:a16="http://schemas.microsoft.com/office/drawing/2014/main" id="{B1B32D35-D00B-A823-C318-55BEF3E09472}"/>
                  </a:ext>
                </a:extLst>
              </p:cNvPr>
              <p:cNvCxnSpPr>
                <a:cxnSpLocks/>
                <a:stCxn id="24" idx="0"/>
                <a:endCxn id="33"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946C8A-00DC-2262-CCF7-65BD077FFCFD}"/>
                  </a:ext>
                </a:extLst>
              </p:cNvPr>
              <p:cNvCxnSpPr>
                <a:cxnSpLocks/>
                <a:stCxn id="24" idx="0"/>
                <a:endCxn id="32"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67AF00-15D8-CDD2-E035-9A848B72051B}"/>
                  </a:ext>
                </a:extLst>
              </p:cNvPr>
              <p:cNvCxnSpPr>
                <a:cxnSpLocks/>
                <a:stCxn id="24" idx="7"/>
                <a:endCxn id="20"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A76F5E-1DD1-28E5-7DDE-C53F2C9E069C}"/>
                  </a:ext>
                </a:extLst>
              </p:cNvPr>
              <p:cNvCxnSpPr>
                <a:cxnSpLocks/>
                <a:stCxn id="25" idx="4"/>
                <a:endCxn id="22"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511F23-12C7-070F-41BA-F354C5BF9346}"/>
                  </a:ext>
                </a:extLst>
              </p:cNvPr>
              <p:cNvCxnSpPr>
                <a:cxnSpLocks/>
                <a:stCxn id="23" idx="1"/>
                <a:endCxn id="21"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2B68D6-77E2-9DE6-243F-4BBDE3B5A3CB}"/>
                  </a:ext>
                </a:extLst>
              </p:cNvPr>
              <p:cNvCxnSpPr>
                <a:cxnSpLocks/>
                <a:endCxn id="21"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BEBD02-2BD7-5904-167E-6D7A639F77B3}"/>
                  </a:ext>
                </a:extLst>
              </p:cNvPr>
              <p:cNvCxnSpPr>
                <a:cxnSpLocks/>
                <a:stCxn id="24" idx="1"/>
                <a:endCxn id="22"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7D7EC39-3E6C-A3FF-CE69-97E130E0ED30}"/>
                  </a:ext>
                </a:extLst>
              </p:cNvPr>
              <p:cNvGrpSpPr/>
              <p:nvPr/>
            </p:nvGrpSpPr>
            <p:grpSpPr>
              <a:xfrm>
                <a:off x="5811307" y="3485616"/>
                <a:ext cx="953115" cy="271041"/>
                <a:chOff x="5628907" y="4877003"/>
                <a:chExt cx="953115" cy="271041"/>
              </a:xfrm>
            </p:grpSpPr>
            <p:sp>
              <p:nvSpPr>
                <p:cNvPr id="31" name="Rectangle 30">
                  <a:extLst>
                    <a:ext uri="{FF2B5EF4-FFF2-40B4-BE49-F238E27FC236}">
                      <a16:creationId xmlns:a16="http://schemas.microsoft.com/office/drawing/2014/main" id="{68503D95-BA15-DB75-53AF-B88BF9B220C9}"/>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18BD0388-C368-BDDB-9850-638B93CE9A9E}"/>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D819E53-36C0-FA6D-F15F-6F095620F7A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5" name="Straight Connector 14">
                <a:extLst>
                  <a:ext uri="{FF2B5EF4-FFF2-40B4-BE49-F238E27FC236}">
                    <a16:creationId xmlns:a16="http://schemas.microsoft.com/office/drawing/2014/main" id="{DB5E6AC4-F311-4354-F34D-98FBB1044A28}"/>
                  </a:ext>
                </a:extLst>
              </p:cNvPr>
              <p:cNvCxnSpPr>
                <a:stCxn id="23" idx="4"/>
                <a:endCxn id="20"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8139B2B-4BED-6B92-F5FE-0F9B661C8C6E}"/>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9F66F9A-5A82-6326-3CF0-17322D8C7C58}"/>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B86E051D-389B-6D1F-AF4B-90404491E620}"/>
                  </a:ext>
                </a:extLst>
              </p:cNvPr>
              <p:cNvCxnSpPr>
                <a:cxnSpLocks/>
                <a:stCxn id="25" idx="7"/>
                <a:endCxn id="20"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17A551-5DE1-1740-4C92-86CB9C496EF2}"/>
                  </a:ext>
                </a:extLst>
              </p:cNvPr>
              <p:cNvCxnSpPr>
                <a:cxnSpLocks/>
                <a:stCxn id="23"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DC41699-0DE9-9761-4242-7DADBAC1A13E}"/>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82FE3E6-BA64-F14F-E2F4-C7173F319E21}"/>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2D78878-22E2-6B52-82E4-55377A9E36AB}"/>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444E2D1-3E43-9A4B-030C-9E0CC928B292}"/>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B3F07974-F1F2-BD9C-A1D8-BC652A959C7D}"/>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F87A42E-BCD8-63E2-B0D5-83133FCE7814}"/>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3ACABB89-4C26-B6C5-D9EF-5CE97F566249}"/>
                  </a:ext>
                </a:extLst>
              </p:cNvPr>
              <p:cNvCxnSpPr>
                <a:cxnSpLocks/>
                <a:stCxn id="24" idx="4"/>
                <a:endCxn id="21"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C12FBE7-0C0B-2C79-1AEE-69A5383296BD}"/>
                  </a:ext>
                </a:extLst>
              </p:cNvPr>
              <p:cNvCxnSpPr>
                <a:cxnSpLocks/>
                <a:stCxn id="25" idx="5"/>
                <a:endCxn id="33"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24E72B-8E54-950F-31BE-609C101C52D8}"/>
                  </a:ext>
                </a:extLst>
              </p:cNvPr>
              <p:cNvCxnSpPr>
                <a:cxnSpLocks/>
                <a:stCxn id="25" idx="1"/>
                <a:endCxn id="32"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5E61844-57EC-692E-AD6C-42CA86EED28C}"/>
                  </a:ext>
                </a:extLst>
              </p:cNvPr>
              <p:cNvCxnSpPr>
                <a:cxnSpLocks/>
                <a:stCxn id="23" idx="7"/>
                <a:endCxn id="33"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3CA5E8-26EC-E14A-A536-FB337CE57732}"/>
                  </a:ext>
                </a:extLst>
              </p:cNvPr>
              <p:cNvCxnSpPr>
                <a:cxnSpLocks/>
                <a:stCxn id="23" idx="0"/>
                <a:endCxn id="32"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954F0440-CB06-DF3E-0421-6AACD04E49B4}"/>
              </a:ext>
            </a:extLst>
          </p:cNvPr>
          <p:cNvSpPr txBox="1"/>
          <p:nvPr/>
        </p:nvSpPr>
        <p:spPr>
          <a:xfrm>
            <a:off x="138024" y="3707157"/>
            <a:ext cx="4106289" cy="379656"/>
          </a:xfrm>
          <a:prstGeom prst="rect">
            <a:avLst/>
          </a:prstGeom>
          <a:solidFill>
            <a:schemeClr val="bg1">
              <a:lumMod val="95000"/>
            </a:schemeClr>
          </a:solidFill>
        </p:spPr>
        <p:txBody>
          <a:bodyPr wrap="square">
            <a:spAutoFit/>
          </a:bodyPr>
          <a:lstStyle/>
          <a:p>
            <a:pPr>
              <a:spcAft>
                <a:spcPts val="1600"/>
              </a:spcAft>
            </a:pPr>
            <a:r>
              <a:rPr lang="en-US" sz="1867" dirty="0">
                <a:latin typeface="Consolas" panose="020B0609020204030204" pitchFamily="49" charset="0"/>
                <a:cs typeface="Consolas" panose="020B0609020204030204" pitchFamily="49" charset="0"/>
              </a:rPr>
              <a:t>“Wings over Kansas is </a:t>
            </a:r>
            <a:r>
              <a:rPr lang="en-US" sz="1867" dirty="0">
                <a:solidFill>
                  <a:schemeClr val="bg1"/>
                </a:solidFill>
                <a:highlight>
                  <a:srgbClr val="000000"/>
                </a:highlight>
                <a:latin typeface="Consolas" panose="020B0609020204030204" pitchFamily="49" charset="0"/>
                <a:cs typeface="Consolas" panose="020B0609020204030204" pitchFamily="49" charset="0"/>
              </a:rPr>
              <a:t>[MASK]</a:t>
            </a:r>
            <a:r>
              <a:rPr lang="en-US" sz="1867" dirty="0">
                <a:latin typeface="Consolas" panose="020B0609020204030204" pitchFamily="49" charset="0"/>
                <a:cs typeface="Consolas" panose="020B0609020204030204" pitchFamily="49" charset="0"/>
              </a:rPr>
              <a:t>”</a:t>
            </a:r>
          </a:p>
        </p:txBody>
      </p:sp>
      <p:sp>
        <p:nvSpPr>
          <p:cNvPr id="38" name="TextBox 37">
            <a:extLst>
              <a:ext uri="{FF2B5EF4-FFF2-40B4-BE49-F238E27FC236}">
                <a16:creationId xmlns:a16="http://schemas.microsoft.com/office/drawing/2014/main" id="{14556E68-6C89-9959-EFCC-0B8E9F1E1916}"/>
              </a:ext>
            </a:extLst>
          </p:cNvPr>
          <p:cNvSpPr txBox="1"/>
          <p:nvPr/>
        </p:nvSpPr>
        <p:spPr>
          <a:xfrm>
            <a:off x="8539512" y="3142486"/>
            <a:ext cx="3282896" cy="1497974"/>
          </a:xfrm>
          <a:prstGeom prst="rect">
            <a:avLst/>
          </a:prstGeom>
          <a:solidFill>
            <a:schemeClr val="bg1">
              <a:lumMod val="95000"/>
            </a:schemeClr>
          </a:solidFill>
        </p:spPr>
        <p:txBody>
          <a:bodyPr wrap="square">
            <a:spAutoFit/>
          </a:bodyPr>
          <a:lstStyle/>
          <a:p>
            <a:pPr>
              <a:spcAft>
                <a:spcPts val="1600"/>
              </a:spcAft>
            </a:pPr>
            <a:r>
              <a:rPr lang="en-US" sz="1867" dirty="0">
                <a:latin typeface="Consolas" panose="020B0609020204030204" pitchFamily="49" charset="0"/>
                <a:cs typeface="Consolas" panose="020B0609020204030204" pitchFamily="49" charset="0"/>
              </a:rPr>
              <a:t>“Wings over </a:t>
            </a:r>
            <a:r>
              <a:rPr lang="en-US" dirty="0">
                <a:latin typeface="Consolas" panose="020B0609020204030204" pitchFamily="49" charset="0"/>
                <a:cs typeface="Consolas" panose="020B0609020204030204" pitchFamily="49" charset="0"/>
              </a:rPr>
              <a:t>Kansas is </a:t>
            </a:r>
            <a:r>
              <a:rPr lang="en-US" dirty="0">
                <a:solidFill>
                  <a:srgbClr val="0070C0"/>
                </a:solidFill>
                <a:latin typeface="Consolas" panose="020B0609020204030204" pitchFamily="49" charset="0"/>
                <a:cs typeface="Consolas" panose="020B0609020204030204" pitchFamily="49" charset="0"/>
              </a:rPr>
              <a:t>an aviation website founded in 1998 by Carl Chance owned by Chance Communications, Inc.”</a:t>
            </a:r>
            <a:endParaRPr lang="en-US" sz="1867" dirty="0">
              <a:solidFill>
                <a:srgbClr val="0070C0"/>
              </a:solidFill>
              <a:latin typeface="Consolas" panose="020B0609020204030204" pitchFamily="49" charset="0"/>
              <a:cs typeface="Consolas" panose="020B0609020204030204" pitchFamily="49" charset="0"/>
            </a:endParaRPr>
          </a:p>
        </p:txBody>
      </p:sp>
      <p:sp>
        <p:nvSpPr>
          <p:cNvPr id="45" name="Rectangle 44">
            <a:extLst>
              <a:ext uri="{FF2B5EF4-FFF2-40B4-BE49-F238E27FC236}">
                <a16:creationId xmlns:a16="http://schemas.microsoft.com/office/drawing/2014/main" id="{6E589B29-A4D2-EDAE-208E-4816526DC6E8}"/>
              </a:ext>
            </a:extLst>
          </p:cNvPr>
          <p:cNvSpPr/>
          <p:nvPr/>
        </p:nvSpPr>
        <p:spPr>
          <a:xfrm>
            <a:off x="1899433" y="5792800"/>
            <a:ext cx="8649135" cy="369332"/>
          </a:xfrm>
          <a:prstGeom prst="rect">
            <a:avLst/>
          </a:prstGeom>
        </p:spPr>
        <p:txBody>
          <a:bodyPr wrap="square">
            <a:spAutoFit/>
          </a:bodyPr>
          <a:lstStyle/>
          <a:p>
            <a:pPr marL="14817"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Tree>
    <p:extLst>
      <p:ext uri="{BB962C8B-B14F-4D97-AF65-F5344CB8AC3E}">
        <p14:creationId xmlns:p14="http://schemas.microsoft.com/office/powerpoint/2010/main" val="26733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00;p49">
            <a:extLst>
              <a:ext uri="{FF2B5EF4-FFF2-40B4-BE49-F238E27FC236}">
                <a16:creationId xmlns:a16="http://schemas.microsoft.com/office/drawing/2014/main" id="{6ACC79DB-8473-B4AF-495A-AD26890BCE59}"/>
              </a:ext>
            </a:extLst>
          </p:cNvPr>
          <p:cNvPicPr preferRelativeResize="0"/>
          <p:nvPr/>
        </p:nvPicPr>
        <p:blipFill rotWithShape="1">
          <a:blip r:embed="rId2">
            <a:alphaModFix/>
          </a:blip>
          <a:srcRect r="2941" b="69110"/>
          <a:stretch/>
        </p:blipFill>
        <p:spPr>
          <a:xfrm>
            <a:off x="5026342" y="3158981"/>
            <a:ext cx="6340353" cy="2369621"/>
          </a:xfrm>
          <a:prstGeom prst="rect">
            <a:avLst/>
          </a:prstGeom>
          <a:noFill/>
          <a:ln>
            <a:noFill/>
          </a:ln>
        </p:spPr>
      </p:pic>
      <p:sp>
        <p:nvSpPr>
          <p:cNvPr id="2" name="Title 1">
            <a:extLst>
              <a:ext uri="{FF2B5EF4-FFF2-40B4-BE49-F238E27FC236}">
                <a16:creationId xmlns:a16="http://schemas.microsoft.com/office/drawing/2014/main" id="{5C57DD97-C415-FE6B-1263-93A092CE81F3}"/>
              </a:ext>
            </a:extLst>
          </p:cNvPr>
          <p:cNvSpPr>
            <a:spLocks noGrp="1"/>
          </p:cNvSpPr>
          <p:nvPr>
            <p:ph type="title"/>
          </p:nvPr>
        </p:nvSpPr>
        <p:spPr/>
        <p:txBody>
          <a:bodyPr/>
          <a:lstStyle/>
          <a:p>
            <a:r>
              <a:rPr lang="en-US" dirty="0"/>
              <a:t>Self-Supervised </a:t>
            </a:r>
            <a:r>
              <a:rPr lang="en-US" b="1" dirty="0">
                <a:solidFill>
                  <a:srgbClr val="0070C0"/>
                </a:solidFill>
              </a:rPr>
              <a:t>Models</a:t>
            </a:r>
            <a:r>
              <a:rPr lang="en" dirty="0"/>
              <a:t>: A History</a:t>
            </a:r>
            <a:endParaRPr lang="en-US" dirty="0"/>
          </a:p>
        </p:txBody>
      </p:sp>
      <p:sp>
        <p:nvSpPr>
          <p:cNvPr id="3" name="Content Placeholder 2">
            <a:extLst>
              <a:ext uri="{FF2B5EF4-FFF2-40B4-BE49-F238E27FC236}">
                <a16:creationId xmlns:a16="http://schemas.microsoft.com/office/drawing/2014/main" id="{DB7ED41F-9151-D68B-5794-1D62459C4B31}"/>
              </a:ext>
            </a:extLst>
          </p:cNvPr>
          <p:cNvSpPr>
            <a:spLocks noGrp="1"/>
          </p:cNvSpPr>
          <p:nvPr>
            <p:ph idx="1"/>
          </p:nvPr>
        </p:nvSpPr>
        <p:spPr>
          <a:xfrm>
            <a:off x="376845" y="1540625"/>
            <a:ext cx="7066081" cy="4635808"/>
          </a:xfrm>
        </p:spPr>
        <p:txBody>
          <a:bodyPr/>
          <a:lstStyle/>
          <a:p>
            <a:r>
              <a:rPr lang="en-US" dirty="0"/>
              <a:t>Shannon (1950) the entropy of English — i.e., its predictive difficulty. </a:t>
            </a:r>
          </a:p>
        </p:txBody>
      </p:sp>
      <p:pic>
        <p:nvPicPr>
          <p:cNvPr id="5" name="Google Shape;294;p48">
            <a:extLst>
              <a:ext uri="{FF2B5EF4-FFF2-40B4-BE49-F238E27FC236}">
                <a16:creationId xmlns:a16="http://schemas.microsoft.com/office/drawing/2014/main" id="{7B16C6D9-D7BB-4012-FC48-81BCD14EFEF1}"/>
              </a:ext>
            </a:extLst>
          </p:cNvPr>
          <p:cNvPicPr preferRelativeResize="0"/>
          <p:nvPr/>
        </p:nvPicPr>
        <p:blipFill>
          <a:blip r:embed="rId3">
            <a:alphaModFix/>
          </a:blip>
          <a:stretch>
            <a:fillRect/>
          </a:stretch>
        </p:blipFill>
        <p:spPr>
          <a:xfrm>
            <a:off x="1323704" y="2980759"/>
            <a:ext cx="3052841" cy="3195675"/>
          </a:xfrm>
          <a:prstGeom prst="rect">
            <a:avLst/>
          </a:prstGeom>
          <a:noFill/>
          <a:ln>
            <a:noFill/>
          </a:ln>
        </p:spPr>
      </p:pic>
    </p:spTree>
    <p:extLst>
      <p:ext uri="{BB962C8B-B14F-4D97-AF65-F5344CB8AC3E}">
        <p14:creationId xmlns:p14="http://schemas.microsoft.com/office/powerpoint/2010/main" val="809818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27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Self-supervised models</a:t>
            </a:r>
            <a:r>
              <a:rPr lang="en-US" b="0" dirty="0"/>
              <a:t> </a:t>
            </a:r>
            <a:br>
              <a:rPr lang="en-US" b="0" dirty="0"/>
            </a:br>
            <a:r>
              <a:rPr lang="en-US" b="0" dirty="0"/>
              <a:t>are predictive models of the world.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19346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239-9047-564E-8273-3730E0612A23}"/>
              </a:ext>
            </a:extLst>
          </p:cNvPr>
          <p:cNvSpPr>
            <a:spLocks noGrp="1"/>
          </p:cNvSpPr>
          <p:nvPr>
            <p:ph type="title"/>
          </p:nvPr>
        </p:nvSpPr>
        <p:spPr/>
        <p:txBody>
          <a:bodyPr/>
          <a:lstStyle/>
          <a:p>
            <a:r>
              <a:rPr lang="en-US" dirty="0"/>
              <a:t>Encoder Decoder Models</a:t>
            </a:r>
          </a:p>
        </p:txBody>
      </p:sp>
      <p:sp>
        <p:nvSpPr>
          <p:cNvPr id="3" name="Content Placeholder 2">
            <a:extLst>
              <a:ext uri="{FF2B5EF4-FFF2-40B4-BE49-F238E27FC236}">
                <a16:creationId xmlns:a16="http://schemas.microsoft.com/office/drawing/2014/main" id="{DE964133-CC15-9A40-AE8C-5A92C8A523F6}"/>
              </a:ext>
            </a:extLst>
          </p:cNvPr>
          <p:cNvSpPr>
            <a:spLocks noGrp="1"/>
          </p:cNvSpPr>
          <p:nvPr>
            <p:ph idx="1"/>
          </p:nvPr>
        </p:nvSpPr>
        <p:spPr>
          <a:xfrm>
            <a:off x="838200" y="4504649"/>
            <a:ext cx="10515600" cy="1672314"/>
          </a:xfrm>
        </p:spPr>
        <p:txBody>
          <a:bodyPr>
            <a:normAutofit lnSpcReduction="10000"/>
          </a:bodyPr>
          <a:lstStyle/>
          <a:p>
            <a:r>
              <a:rPr lang="en-US" dirty="0"/>
              <a:t>Translation (e.g., Google Translate)</a:t>
            </a:r>
          </a:p>
          <a:p>
            <a:r>
              <a:rPr lang="en-US" dirty="0"/>
              <a:t>Grammatical Error Correction (Grammarly, etc.)</a:t>
            </a:r>
          </a:p>
          <a:p>
            <a:r>
              <a:rPr lang="en-US" dirty="0"/>
              <a:t>Email response suggestion (Gmail, Outlook, etc.) </a:t>
            </a:r>
          </a:p>
        </p:txBody>
      </p:sp>
      <p:sp>
        <p:nvSpPr>
          <p:cNvPr id="4" name="Slide Number Placeholder 3">
            <a:extLst>
              <a:ext uri="{FF2B5EF4-FFF2-40B4-BE49-F238E27FC236}">
                <a16:creationId xmlns:a16="http://schemas.microsoft.com/office/drawing/2014/main" id="{4D15AFA5-5B5C-9A41-93A1-DB3E569ECDA5}"/>
              </a:ext>
            </a:extLst>
          </p:cNvPr>
          <p:cNvSpPr>
            <a:spLocks noGrp="1"/>
          </p:cNvSpPr>
          <p:nvPr>
            <p:ph type="sldNum" sz="quarter" idx="12"/>
          </p:nvPr>
        </p:nvSpPr>
        <p:spPr/>
        <p:txBody>
          <a:bodyPr/>
          <a:lstStyle/>
          <a:p>
            <a:pPr>
              <a:defRPr/>
            </a:pPr>
            <a:fld id="{0121240C-47AF-2F4D-83B3-CC3EDF50F794}" type="slidenum">
              <a:rPr lang="en-US" smtClean="0"/>
              <a:pPr>
                <a:defRPr/>
              </a:pPr>
              <a:t>28</a:t>
            </a:fld>
            <a:endParaRPr lang="en-US" dirty="0"/>
          </a:p>
        </p:txBody>
      </p:sp>
      <p:graphicFrame>
        <p:nvGraphicFramePr>
          <p:cNvPr id="7" name="Table 7">
            <a:extLst>
              <a:ext uri="{FF2B5EF4-FFF2-40B4-BE49-F238E27FC236}">
                <a16:creationId xmlns:a16="http://schemas.microsoft.com/office/drawing/2014/main" id="{B7646C9E-AEA4-1A42-839B-4CAEE648955A}"/>
              </a:ext>
            </a:extLst>
          </p:cNvPr>
          <p:cNvGraphicFramePr>
            <a:graphicFrameLocks noGrp="1"/>
          </p:cNvGraphicFramePr>
          <p:nvPr/>
        </p:nvGraphicFramePr>
        <p:xfrm>
          <a:off x="7412381" y="2881025"/>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extLst>
                  <a:ext uri="{0D108BD9-81ED-4DB2-BD59-A6C34878D82A}">
                    <a16:rowId xmlns:a16="http://schemas.microsoft.com/office/drawing/2014/main" val="3098666560"/>
                  </a:ext>
                </a:extLst>
              </a:tr>
            </a:tbl>
          </a:graphicData>
        </a:graphic>
      </p:graphicFrame>
      <p:graphicFrame>
        <p:nvGraphicFramePr>
          <p:cNvPr id="9" name="Table 7">
            <a:extLst>
              <a:ext uri="{FF2B5EF4-FFF2-40B4-BE49-F238E27FC236}">
                <a16:creationId xmlns:a16="http://schemas.microsoft.com/office/drawing/2014/main" id="{471E9485-3B2D-0045-B4B8-521640925BA0}"/>
              </a:ext>
            </a:extLst>
          </p:cNvPr>
          <p:cNvGraphicFramePr>
            <a:graphicFrameLocks noGrp="1"/>
          </p:cNvGraphicFramePr>
          <p:nvPr/>
        </p:nvGraphicFramePr>
        <p:xfrm>
          <a:off x="8863495" y="2881025"/>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extLst>
                  <a:ext uri="{0D108BD9-81ED-4DB2-BD59-A6C34878D82A}">
                    <a16:rowId xmlns:a16="http://schemas.microsoft.com/office/drawing/2014/main" val="3098666560"/>
                  </a:ext>
                </a:extLst>
              </a:tr>
            </a:tbl>
          </a:graphicData>
        </a:graphic>
      </p:graphicFrame>
      <p:graphicFrame>
        <p:nvGraphicFramePr>
          <p:cNvPr id="10" name="Table 7">
            <a:extLst>
              <a:ext uri="{FF2B5EF4-FFF2-40B4-BE49-F238E27FC236}">
                <a16:creationId xmlns:a16="http://schemas.microsoft.com/office/drawing/2014/main" id="{4FCCFE5B-7A73-F146-BCC7-2405D1C5EF1D}"/>
              </a:ext>
            </a:extLst>
          </p:cNvPr>
          <p:cNvGraphicFramePr>
            <a:graphicFrameLocks noGrp="1"/>
          </p:cNvGraphicFramePr>
          <p:nvPr/>
        </p:nvGraphicFramePr>
        <p:xfrm>
          <a:off x="10341113" y="2881025"/>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92D050"/>
                    </a:solidFill>
                  </a:tcPr>
                </a:tc>
                <a:extLst>
                  <a:ext uri="{0D108BD9-81ED-4DB2-BD59-A6C34878D82A}">
                    <a16:rowId xmlns:a16="http://schemas.microsoft.com/office/drawing/2014/main" val="3098666560"/>
                  </a:ext>
                </a:extLst>
              </a:tr>
            </a:tbl>
          </a:graphicData>
        </a:graphic>
      </p:graphicFrame>
      <p:graphicFrame>
        <p:nvGraphicFramePr>
          <p:cNvPr id="11" name="Table 7">
            <a:extLst>
              <a:ext uri="{FF2B5EF4-FFF2-40B4-BE49-F238E27FC236}">
                <a16:creationId xmlns:a16="http://schemas.microsoft.com/office/drawing/2014/main" id="{C84423B3-D46A-DE45-A188-8DFA0F638C91}"/>
              </a:ext>
            </a:extLst>
          </p:cNvPr>
          <p:cNvGraphicFramePr>
            <a:graphicFrameLocks noGrp="1"/>
          </p:cNvGraphicFramePr>
          <p:nvPr/>
        </p:nvGraphicFramePr>
        <p:xfrm>
          <a:off x="702367" y="2398521"/>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graphicFrame>
        <p:nvGraphicFramePr>
          <p:cNvPr id="12" name="Table 7">
            <a:extLst>
              <a:ext uri="{FF2B5EF4-FFF2-40B4-BE49-F238E27FC236}">
                <a16:creationId xmlns:a16="http://schemas.microsoft.com/office/drawing/2014/main" id="{6772CD5E-A59D-884E-A8BD-B4C880BFD34D}"/>
              </a:ext>
            </a:extLst>
          </p:cNvPr>
          <p:cNvGraphicFramePr>
            <a:graphicFrameLocks noGrp="1"/>
          </p:cNvGraphicFramePr>
          <p:nvPr/>
        </p:nvGraphicFramePr>
        <p:xfrm>
          <a:off x="2312507" y="2398521"/>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graphicFrame>
        <p:nvGraphicFramePr>
          <p:cNvPr id="13" name="Table 7">
            <a:extLst>
              <a:ext uri="{FF2B5EF4-FFF2-40B4-BE49-F238E27FC236}">
                <a16:creationId xmlns:a16="http://schemas.microsoft.com/office/drawing/2014/main" id="{196FBF02-4605-2446-9753-42C28B22279D}"/>
              </a:ext>
            </a:extLst>
          </p:cNvPr>
          <p:cNvGraphicFramePr>
            <a:graphicFrameLocks noGrp="1"/>
          </p:cNvGraphicFramePr>
          <p:nvPr/>
        </p:nvGraphicFramePr>
        <p:xfrm>
          <a:off x="3962403" y="2398521"/>
          <a:ext cx="896732" cy="274320"/>
        </p:xfrm>
        <a:graphic>
          <a:graphicData uri="http://schemas.openxmlformats.org/drawingml/2006/table">
            <a:tbl>
              <a:tblPr firstRow="1" bandRow="1">
                <a:tableStyleId>{5C22544A-7EE6-4342-B048-85BDC9FD1C3A}</a:tableStyleId>
              </a:tblPr>
              <a:tblGrid>
                <a:gridCol w="224183">
                  <a:extLst>
                    <a:ext uri="{9D8B030D-6E8A-4147-A177-3AD203B41FA5}">
                      <a16:colId xmlns:a16="http://schemas.microsoft.com/office/drawing/2014/main" val="2120542235"/>
                    </a:ext>
                  </a:extLst>
                </a:gridCol>
                <a:gridCol w="224183">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graphicFrame>
        <p:nvGraphicFramePr>
          <p:cNvPr id="14" name="Table 7">
            <a:extLst>
              <a:ext uri="{FF2B5EF4-FFF2-40B4-BE49-F238E27FC236}">
                <a16:creationId xmlns:a16="http://schemas.microsoft.com/office/drawing/2014/main" id="{D93C3AB6-537F-3C4D-A61C-CB34CBEA55FD}"/>
              </a:ext>
            </a:extLst>
          </p:cNvPr>
          <p:cNvGraphicFramePr>
            <a:graphicFrameLocks noGrp="1"/>
          </p:cNvGraphicFramePr>
          <p:nvPr/>
        </p:nvGraphicFramePr>
        <p:xfrm>
          <a:off x="5612299" y="2398521"/>
          <a:ext cx="896732" cy="27432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120542235"/>
                    </a:ext>
                  </a:extLst>
                </a:gridCol>
                <a:gridCol w="240086">
                  <a:extLst>
                    <a:ext uri="{9D8B030D-6E8A-4147-A177-3AD203B41FA5}">
                      <a16:colId xmlns:a16="http://schemas.microsoft.com/office/drawing/2014/main" val="3547023663"/>
                    </a:ext>
                  </a:extLst>
                </a:gridCol>
                <a:gridCol w="224183">
                  <a:extLst>
                    <a:ext uri="{9D8B030D-6E8A-4147-A177-3AD203B41FA5}">
                      <a16:colId xmlns:a16="http://schemas.microsoft.com/office/drawing/2014/main" val="3508913066"/>
                    </a:ext>
                  </a:extLst>
                </a:gridCol>
                <a:gridCol w="224183">
                  <a:extLst>
                    <a:ext uri="{9D8B030D-6E8A-4147-A177-3AD203B41FA5}">
                      <a16:colId xmlns:a16="http://schemas.microsoft.com/office/drawing/2014/main" val="2750496688"/>
                    </a:ext>
                  </a:extLst>
                </a:gridCol>
              </a:tblGrid>
              <a:tr h="234490">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tc>
                  <a:txBody>
                    <a:bodyPr/>
                    <a:lstStyle/>
                    <a:p>
                      <a:endParaRPr lang="en-US" sz="1200" dirty="0"/>
                    </a:p>
                  </a:txBody>
                  <a:tcPr>
                    <a:lnL w="57150" cap="flat" cmpd="sng" algn="ctr">
                      <a:solidFill>
                        <a:schemeClr val="tx2"/>
                      </a:solidFill>
                      <a:prstDash val="solid"/>
                      <a:round/>
                      <a:headEnd type="none" w="med" len="med"/>
                      <a:tailEnd type="none" w="med" len="med"/>
                    </a:lnL>
                    <a:lnR w="57150" cap="flat" cmpd="sng" algn="ctr">
                      <a:solidFill>
                        <a:schemeClr val="tx2"/>
                      </a:solidFill>
                      <a:prstDash val="solid"/>
                      <a:round/>
                      <a:headEnd type="none" w="med" len="med"/>
                      <a:tailEnd type="none" w="med" len="med"/>
                    </a:lnR>
                    <a:lnT w="57150" cap="flat" cmpd="sng" algn="ctr">
                      <a:solidFill>
                        <a:schemeClr val="tx2"/>
                      </a:solidFill>
                      <a:prstDash val="solid"/>
                      <a:round/>
                      <a:headEnd type="none" w="med" len="med"/>
                      <a:tailEnd type="none" w="med" len="med"/>
                    </a:lnT>
                    <a:lnB w="57150" cap="flat" cmpd="sng" algn="ctr">
                      <a:solidFill>
                        <a:schemeClr val="tx2"/>
                      </a:solidFill>
                      <a:prstDash val="solid"/>
                      <a:round/>
                      <a:headEnd type="none" w="med" len="med"/>
                      <a:tailEnd type="none" w="med" len="med"/>
                    </a:lnB>
                    <a:solidFill>
                      <a:srgbClr val="E8A6A8"/>
                    </a:solidFill>
                  </a:tcPr>
                </a:tc>
                <a:extLst>
                  <a:ext uri="{0D108BD9-81ED-4DB2-BD59-A6C34878D82A}">
                    <a16:rowId xmlns:a16="http://schemas.microsoft.com/office/drawing/2014/main" val="3098666560"/>
                  </a:ext>
                </a:extLst>
              </a:tr>
            </a:tbl>
          </a:graphicData>
        </a:graphic>
      </p:graphicFrame>
      <p:sp>
        <p:nvSpPr>
          <p:cNvPr id="17" name="TextBox 16">
            <a:extLst>
              <a:ext uri="{FF2B5EF4-FFF2-40B4-BE49-F238E27FC236}">
                <a16:creationId xmlns:a16="http://schemas.microsoft.com/office/drawing/2014/main" id="{AF38AAD3-36EA-A347-957A-92DB85B12E02}"/>
              </a:ext>
            </a:extLst>
          </p:cNvPr>
          <p:cNvSpPr txBox="1"/>
          <p:nvPr/>
        </p:nvSpPr>
        <p:spPr>
          <a:xfrm>
            <a:off x="10490201" y="3413278"/>
            <a:ext cx="588623" cy="369332"/>
          </a:xfrm>
          <a:prstGeom prst="rect">
            <a:avLst/>
          </a:prstGeom>
          <a:noFill/>
        </p:spPr>
        <p:txBody>
          <a:bodyPr wrap="none" rtlCol="0">
            <a:spAutoFit/>
          </a:bodyPr>
          <a:lstStyle/>
          <a:p>
            <a:r>
              <a:rPr lang="fa-IR" dirty="0"/>
              <a:t>گربه</a:t>
            </a:r>
            <a:endParaRPr lang="en-US" dirty="0"/>
          </a:p>
        </p:txBody>
      </p:sp>
      <p:sp>
        <p:nvSpPr>
          <p:cNvPr id="18" name="TextBox 17">
            <a:extLst>
              <a:ext uri="{FF2B5EF4-FFF2-40B4-BE49-F238E27FC236}">
                <a16:creationId xmlns:a16="http://schemas.microsoft.com/office/drawing/2014/main" id="{078EEDE5-7D7C-8C42-B01B-1C9A573B85FC}"/>
              </a:ext>
            </a:extLst>
          </p:cNvPr>
          <p:cNvSpPr txBox="1"/>
          <p:nvPr/>
        </p:nvSpPr>
        <p:spPr>
          <a:xfrm>
            <a:off x="8976673" y="3413278"/>
            <a:ext cx="670376" cy="369332"/>
          </a:xfrm>
          <a:prstGeom prst="rect">
            <a:avLst/>
          </a:prstGeom>
          <a:noFill/>
        </p:spPr>
        <p:txBody>
          <a:bodyPr wrap="none" rtlCol="0">
            <a:spAutoFit/>
          </a:bodyPr>
          <a:lstStyle/>
          <a:p>
            <a:r>
              <a:rPr lang="fa-IR" dirty="0"/>
              <a:t>سیاه</a:t>
            </a:r>
            <a:endParaRPr lang="en-US" dirty="0"/>
          </a:p>
        </p:txBody>
      </p:sp>
      <p:sp>
        <p:nvSpPr>
          <p:cNvPr id="19" name="TextBox 18">
            <a:extLst>
              <a:ext uri="{FF2B5EF4-FFF2-40B4-BE49-F238E27FC236}">
                <a16:creationId xmlns:a16="http://schemas.microsoft.com/office/drawing/2014/main" id="{DFB76255-9370-7043-9A97-962A0E2383F4}"/>
              </a:ext>
            </a:extLst>
          </p:cNvPr>
          <p:cNvSpPr txBox="1"/>
          <p:nvPr/>
        </p:nvSpPr>
        <p:spPr>
          <a:xfrm>
            <a:off x="7359373" y="3424913"/>
            <a:ext cx="995785" cy="369332"/>
          </a:xfrm>
          <a:prstGeom prst="rect">
            <a:avLst/>
          </a:prstGeom>
          <a:noFill/>
        </p:spPr>
        <p:txBody>
          <a:bodyPr wrap="none" rtlCol="0">
            <a:spAutoFit/>
          </a:bodyPr>
          <a:lstStyle/>
          <a:p>
            <a:r>
              <a:rPr lang="fa-IR" dirty="0"/>
              <a:t>همسایه</a:t>
            </a:r>
            <a:endParaRPr lang="en-US" dirty="0"/>
          </a:p>
        </p:txBody>
      </p:sp>
      <p:sp>
        <p:nvSpPr>
          <p:cNvPr id="20" name="TextBox 19">
            <a:extLst>
              <a:ext uri="{FF2B5EF4-FFF2-40B4-BE49-F238E27FC236}">
                <a16:creationId xmlns:a16="http://schemas.microsoft.com/office/drawing/2014/main" id="{91138D6C-8933-8E41-9B23-CCD0DF29DD1F}"/>
              </a:ext>
            </a:extLst>
          </p:cNvPr>
          <p:cNvSpPr txBox="1"/>
          <p:nvPr/>
        </p:nvSpPr>
        <p:spPr>
          <a:xfrm>
            <a:off x="5629032" y="1708931"/>
            <a:ext cx="845103" cy="369332"/>
          </a:xfrm>
          <a:prstGeom prst="rect">
            <a:avLst/>
          </a:prstGeom>
          <a:noFill/>
        </p:spPr>
        <p:txBody>
          <a:bodyPr wrap="none" rtlCol="0">
            <a:spAutoFit/>
          </a:bodyPr>
          <a:lstStyle/>
          <a:p>
            <a:r>
              <a:rPr lang="fa-IR" dirty="0"/>
              <a:t>موجب </a:t>
            </a:r>
            <a:endParaRPr lang="en-US" dirty="0"/>
          </a:p>
        </p:txBody>
      </p:sp>
      <p:sp>
        <p:nvSpPr>
          <p:cNvPr id="21" name="TextBox 20">
            <a:extLst>
              <a:ext uri="{FF2B5EF4-FFF2-40B4-BE49-F238E27FC236}">
                <a16:creationId xmlns:a16="http://schemas.microsoft.com/office/drawing/2014/main" id="{355F4ACB-F430-7A4F-A10D-76F5BA66B17C}"/>
              </a:ext>
            </a:extLst>
          </p:cNvPr>
          <p:cNvSpPr txBox="1"/>
          <p:nvPr/>
        </p:nvSpPr>
        <p:spPr>
          <a:xfrm>
            <a:off x="3886426" y="1721375"/>
            <a:ext cx="1048685" cy="369332"/>
          </a:xfrm>
          <a:prstGeom prst="rect">
            <a:avLst/>
          </a:prstGeom>
          <a:noFill/>
        </p:spPr>
        <p:txBody>
          <a:bodyPr wrap="none" rtlCol="0">
            <a:spAutoFit/>
          </a:bodyPr>
          <a:lstStyle/>
          <a:p>
            <a:r>
              <a:rPr lang="fa-IR" dirty="0"/>
              <a:t>خسارات </a:t>
            </a:r>
            <a:endParaRPr lang="en-US" dirty="0"/>
          </a:p>
        </p:txBody>
      </p:sp>
      <p:sp>
        <p:nvSpPr>
          <p:cNvPr id="23" name="TextBox 22">
            <a:extLst>
              <a:ext uri="{FF2B5EF4-FFF2-40B4-BE49-F238E27FC236}">
                <a16:creationId xmlns:a16="http://schemas.microsoft.com/office/drawing/2014/main" id="{69047DCC-DB9F-5E45-9576-58401D92C426}"/>
              </a:ext>
            </a:extLst>
          </p:cNvPr>
          <p:cNvSpPr txBox="1"/>
          <p:nvPr/>
        </p:nvSpPr>
        <p:spPr>
          <a:xfrm>
            <a:off x="2448620" y="1695679"/>
            <a:ext cx="609462" cy="369332"/>
          </a:xfrm>
          <a:prstGeom prst="rect">
            <a:avLst/>
          </a:prstGeom>
          <a:noFill/>
        </p:spPr>
        <p:txBody>
          <a:bodyPr wrap="none" rtlCol="0">
            <a:spAutoFit/>
          </a:bodyPr>
          <a:lstStyle/>
          <a:p>
            <a:r>
              <a:rPr lang="fa-IR" dirty="0"/>
              <a:t>شد </a:t>
            </a:r>
            <a:endParaRPr lang="en-US" dirty="0"/>
          </a:p>
        </p:txBody>
      </p:sp>
      <p:sp>
        <p:nvSpPr>
          <p:cNvPr id="24" name="TextBox 23">
            <a:extLst>
              <a:ext uri="{FF2B5EF4-FFF2-40B4-BE49-F238E27FC236}">
                <a16:creationId xmlns:a16="http://schemas.microsoft.com/office/drawing/2014/main" id="{435F57FE-FC39-4D4B-B91A-50AA7D5F60C0}"/>
              </a:ext>
            </a:extLst>
          </p:cNvPr>
          <p:cNvSpPr txBox="1"/>
          <p:nvPr/>
        </p:nvSpPr>
        <p:spPr>
          <a:xfrm>
            <a:off x="812032" y="1683551"/>
            <a:ext cx="678391" cy="369332"/>
          </a:xfrm>
          <a:prstGeom prst="rect">
            <a:avLst/>
          </a:prstGeom>
          <a:noFill/>
        </p:spPr>
        <p:txBody>
          <a:bodyPr wrap="none" rtlCol="0">
            <a:spAutoFit/>
          </a:bodyPr>
          <a:lstStyle/>
          <a:p>
            <a:r>
              <a:rPr lang="en-US" dirty="0"/>
              <a:t>EOS</a:t>
            </a:r>
            <a:r>
              <a:rPr lang="fa-IR" dirty="0"/>
              <a:t> </a:t>
            </a:r>
            <a:endParaRPr lang="en-US" dirty="0"/>
          </a:p>
        </p:txBody>
      </p:sp>
      <p:cxnSp>
        <p:nvCxnSpPr>
          <p:cNvPr id="26" name="Straight Arrow Connector 25">
            <a:extLst>
              <a:ext uri="{FF2B5EF4-FFF2-40B4-BE49-F238E27FC236}">
                <a16:creationId xmlns:a16="http://schemas.microsoft.com/office/drawing/2014/main" id="{235152BC-9BFF-8A45-B794-C9B7A8891A37}"/>
              </a:ext>
            </a:extLst>
          </p:cNvPr>
          <p:cNvCxnSpPr>
            <a:stCxn id="17" idx="0"/>
            <a:endCxn id="10" idx="2"/>
          </p:cNvCxnSpPr>
          <p:nvPr/>
        </p:nvCxnSpPr>
        <p:spPr>
          <a:xfrm flipV="1">
            <a:off x="10784513" y="3155345"/>
            <a:ext cx="4966" cy="257933"/>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2164213-F8F8-9641-808F-F3BC42DC0395}"/>
              </a:ext>
            </a:extLst>
          </p:cNvPr>
          <p:cNvCxnSpPr>
            <a:cxnSpLocks/>
            <a:stCxn id="18" idx="0"/>
            <a:endCxn id="9" idx="2"/>
          </p:cNvCxnSpPr>
          <p:nvPr/>
        </p:nvCxnSpPr>
        <p:spPr>
          <a:xfrm flipV="1">
            <a:off x="9311861" y="3155345"/>
            <a:ext cx="0" cy="257933"/>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B16B28D-04A4-5540-A0A2-0BF904CCBC48}"/>
              </a:ext>
            </a:extLst>
          </p:cNvPr>
          <p:cNvCxnSpPr>
            <a:cxnSpLocks/>
            <a:stCxn id="19" idx="0"/>
            <a:endCxn id="7" idx="2"/>
          </p:cNvCxnSpPr>
          <p:nvPr/>
        </p:nvCxnSpPr>
        <p:spPr>
          <a:xfrm flipV="1">
            <a:off x="7857266" y="3155345"/>
            <a:ext cx="3481" cy="269568"/>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D6841F8-1966-7C4E-911E-0955E622900D}"/>
              </a:ext>
            </a:extLst>
          </p:cNvPr>
          <p:cNvGrpSpPr/>
          <p:nvPr/>
        </p:nvGrpSpPr>
        <p:grpSpPr>
          <a:xfrm>
            <a:off x="1150733" y="2052884"/>
            <a:ext cx="4909932" cy="345638"/>
            <a:chOff x="1150733" y="1818281"/>
            <a:chExt cx="4909932" cy="655661"/>
          </a:xfrm>
        </p:grpSpPr>
        <p:cxnSp>
          <p:nvCxnSpPr>
            <p:cNvPr id="33" name="Straight Arrow Connector 32">
              <a:extLst>
                <a:ext uri="{FF2B5EF4-FFF2-40B4-BE49-F238E27FC236}">
                  <a16:creationId xmlns:a16="http://schemas.microsoft.com/office/drawing/2014/main" id="{D650DA87-2AF4-FF47-86D5-472B0BD73463}"/>
                </a:ext>
              </a:extLst>
            </p:cNvPr>
            <p:cNvCxnSpPr>
              <a:cxnSpLocks/>
              <a:stCxn id="14" idx="0"/>
              <a:endCxn id="20" idx="2"/>
            </p:cNvCxnSpPr>
            <p:nvPr/>
          </p:nvCxnSpPr>
          <p:spPr>
            <a:xfrm flipH="1" flipV="1">
              <a:off x="6051584" y="1866425"/>
              <a:ext cx="9081" cy="607517"/>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93E139-C2A2-B946-AA23-9C0141C78ABB}"/>
                </a:ext>
              </a:extLst>
            </p:cNvPr>
            <p:cNvCxnSpPr>
              <a:cxnSpLocks/>
              <a:stCxn id="13" idx="0"/>
              <a:endCxn id="21" idx="2"/>
            </p:cNvCxnSpPr>
            <p:nvPr/>
          </p:nvCxnSpPr>
          <p:spPr>
            <a:xfrm flipV="1">
              <a:off x="4410769" y="1890031"/>
              <a:ext cx="0" cy="583911"/>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CA3BE-DAC0-E746-A40E-84B23DCAA25F}"/>
                </a:ext>
              </a:extLst>
            </p:cNvPr>
            <p:cNvCxnSpPr>
              <a:cxnSpLocks/>
              <a:stCxn id="12" idx="0"/>
              <a:endCxn id="23" idx="2"/>
            </p:cNvCxnSpPr>
            <p:nvPr/>
          </p:nvCxnSpPr>
          <p:spPr>
            <a:xfrm flipH="1" flipV="1">
              <a:off x="2753351" y="1841287"/>
              <a:ext cx="7522" cy="632655"/>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BC42077-26E3-8345-A9F1-C85E9A8A9C17}"/>
                </a:ext>
              </a:extLst>
            </p:cNvPr>
            <p:cNvCxnSpPr>
              <a:cxnSpLocks/>
              <a:stCxn id="11" idx="0"/>
              <a:endCxn id="24" idx="2"/>
            </p:cNvCxnSpPr>
            <p:nvPr/>
          </p:nvCxnSpPr>
          <p:spPr>
            <a:xfrm flipV="1">
              <a:off x="1150733" y="1818281"/>
              <a:ext cx="495" cy="655661"/>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a:extLst>
              <a:ext uri="{FF2B5EF4-FFF2-40B4-BE49-F238E27FC236}">
                <a16:creationId xmlns:a16="http://schemas.microsoft.com/office/drawing/2014/main" id="{B6270A66-221C-AC4C-9C02-A0D3D76B79A1}"/>
              </a:ext>
            </a:extLst>
          </p:cNvPr>
          <p:cNvCxnSpPr>
            <a:cxnSpLocks/>
            <a:stCxn id="10" idx="1"/>
            <a:endCxn id="9" idx="3"/>
          </p:cNvCxnSpPr>
          <p:nvPr/>
        </p:nvCxnSpPr>
        <p:spPr>
          <a:xfrm flipH="1">
            <a:off x="9760227" y="3018185"/>
            <a:ext cx="580886"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8BBA9E-ED6F-4B47-9C7C-2DAACE0FD216}"/>
              </a:ext>
            </a:extLst>
          </p:cNvPr>
          <p:cNvCxnSpPr>
            <a:cxnSpLocks/>
            <a:stCxn id="9" idx="1"/>
            <a:endCxn id="7" idx="3"/>
          </p:cNvCxnSpPr>
          <p:nvPr/>
        </p:nvCxnSpPr>
        <p:spPr>
          <a:xfrm flipH="1">
            <a:off x="8309113" y="3018185"/>
            <a:ext cx="554382"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14B9589-2C2E-254D-83F2-FDB430CE4F80}"/>
              </a:ext>
            </a:extLst>
          </p:cNvPr>
          <p:cNvCxnSpPr>
            <a:cxnSpLocks/>
            <a:stCxn id="14" idx="1"/>
            <a:endCxn id="13" idx="3"/>
          </p:cNvCxnSpPr>
          <p:nvPr/>
        </p:nvCxnSpPr>
        <p:spPr>
          <a:xfrm flipH="1">
            <a:off x="4859135" y="2535681"/>
            <a:ext cx="753164"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309E3F4-8A2D-AF4A-9733-1FC56371FF20}"/>
              </a:ext>
            </a:extLst>
          </p:cNvPr>
          <p:cNvCxnSpPr>
            <a:cxnSpLocks/>
            <a:stCxn id="13" idx="1"/>
            <a:endCxn id="12" idx="3"/>
          </p:cNvCxnSpPr>
          <p:nvPr/>
        </p:nvCxnSpPr>
        <p:spPr>
          <a:xfrm flipH="1">
            <a:off x="3209239" y="2535681"/>
            <a:ext cx="753164"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58E022F-F974-B343-B13B-276EF7703641}"/>
              </a:ext>
            </a:extLst>
          </p:cNvPr>
          <p:cNvCxnSpPr>
            <a:cxnSpLocks/>
            <a:stCxn id="12" idx="1"/>
            <a:endCxn id="11" idx="3"/>
          </p:cNvCxnSpPr>
          <p:nvPr/>
        </p:nvCxnSpPr>
        <p:spPr>
          <a:xfrm flipH="1">
            <a:off x="1599099" y="2535681"/>
            <a:ext cx="713408"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B8627031-1AB3-694E-85B1-66F3ED7886BF}"/>
              </a:ext>
            </a:extLst>
          </p:cNvPr>
          <p:cNvGrpSpPr/>
          <p:nvPr/>
        </p:nvGrpSpPr>
        <p:grpSpPr>
          <a:xfrm>
            <a:off x="1123255" y="2709966"/>
            <a:ext cx="6282508" cy="312512"/>
            <a:chOff x="1123255" y="2672842"/>
            <a:chExt cx="6282508" cy="1007951"/>
          </a:xfrm>
        </p:grpSpPr>
        <p:cxnSp>
          <p:nvCxnSpPr>
            <p:cNvPr id="67" name="Elbow Connector 66">
              <a:extLst>
                <a:ext uri="{FF2B5EF4-FFF2-40B4-BE49-F238E27FC236}">
                  <a16:creationId xmlns:a16="http://schemas.microsoft.com/office/drawing/2014/main" id="{75C732A8-84E5-2545-976D-92465F7F06C7}"/>
                </a:ext>
              </a:extLst>
            </p:cNvPr>
            <p:cNvCxnSpPr>
              <a:endCxn id="14" idx="2"/>
            </p:cNvCxnSpPr>
            <p:nvPr/>
          </p:nvCxnSpPr>
          <p:spPr>
            <a:xfrm rot="10800000">
              <a:off x="6060665" y="2672842"/>
              <a:ext cx="1345098" cy="1007951"/>
            </a:xfrm>
            <a:prstGeom prst="bentConnector2">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2D6E1337-13F0-BE46-A54D-5F2C939588CD}"/>
                </a:ext>
              </a:extLst>
            </p:cNvPr>
            <p:cNvCxnSpPr>
              <a:cxnSpLocks/>
            </p:cNvCxnSpPr>
            <p:nvPr/>
          </p:nvCxnSpPr>
          <p:spPr>
            <a:xfrm rot="10800000">
              <a:off x="4410769" y="2672842"/>
              <a:ext cx="1640814" cy="1007950"/>
            </a:xfrm>
            <a:prstGeom prst="bentConnector3">
              <a:avLst>
                <a:gd name="adj1" fmla="val 100075"/>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A972306E-3CD4-2E40-8966-924C41A8CEE8}"/>
                </a:ext>
              </a:extLst>
            </p:cNvPr>
            <p:cNvCxnSpPr>
              <a:cxnSpLocks/>
            </p:cNvCxnSpPr>
            <p:nvPr/>
          </p:nvCxnSpPr>
          <p:spPr>
            <a:xfrm rot="10800000">
              <a:off x="2760873" y="2672842"/>
              <a:ext cx="1640814" cy="1007950"/>
            </a:xfrm>
            <a:prstGeom prst="bentConnector3">
              <a:avLst>
                <a:gd name="adj1" fmla="val 100075"/>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303FE9C0-75ED-B14F-B8BB-9252B217999B}"/>
                </a:ext>
              </a:extLst>
            </p:cNvPr>
            <p:cNvCxnSpPr>
              <a:cxnSpLocks/>
            </p:cNvCxnSpPr>
            <p:nvPr/>
          </p:nvCxnSpPr>
          <p:spPr>
            <a:xfrm rot="10800000">
              <a:off x="1123255" y="2672842"/>
              <a:ext cx="1640814" cy="1007950"/>
            </a:xfrm>
            <a:prstGeom prst="bentConnector3">
              <a:avLst>
                <a:gd name="adj1" fmla="val 100075"/>
              </a:avLst>
            </a:prstGeom>
            <a:ln w="28575">
              <a:tailEnd type="stealth" w="lg" len="lg"/>
            </a:ln>
          </p:spPr>
          <p:style>
            <a:lnRef idx="1">
              <a:schemeClr val="accent1"/>
            </a:lnRef>
            <a:fillRef idx="0">
              <a:schemeClr val="accent1"/>
            </a:fillRef>
            <a:effectRef idx="0">
              <a:schemeClr val="accent1"/>
            </a:effectRef>
            <a:fontRef idx="minor">
              <a:schemeClr val="tx1"/>
            </a:fontRef>
          </p:style>
        </p:cxnSp>
      </p:grpSp>
      <p:cxnSp>
        <p:nvCxnSpPr>
          <p:cNvPr id="76" name="Straight Arrow Connector 75">
            <a:extLst>
              <a:ext uri="{FF2B5EF4-FFF2-40B4-BE49-F238E27FC236}">
                <a16:creationId xmlns:a16="http://schemas.microsoft.com/office/drawing/2014/main" id="{CD86AEA6-2B65-824A-A4C5-A3CE3090ED48}"/>
              </a:ext>
            </a:extLst>
          </p:cNvPr>
          <p:cNvCxnSpPr/>
          <p:nvPr/>
        </p:nvCxnSpPr>
        <p:spPr>
          <a:xfrm>
            <a:off x="6877878" y="4028663"/>
            <a:ext cx="4585252" cy="0"/>
          </a:xfrm>
          <a:prstGeom prst="straightConnector1">
            <a:avLst/>
          </a:prstGeom>
          <a:ln w="28575">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57EC9FF-46AE-DB4A-A8A0-4E034B62092B}"/>
              </a:ext>
            </a:extLst>
          </p:cNvPr>
          <p:cNvSpPr txBox="1"/>
          <p:nvPr/>
        </p:nvSpPr>
        <p:spPr>
          <a:xfrm>
            <a:off x="8758347" y="3832514"/>
            <a:ext cx="962123" cy="369332"/>
          </a:xfrm>
          <a:prstGeom prst="rect">
            <a:avLst/>
          </a:prstGeom>
          <a:solidFill>
            <a:schemeClr val="bg1"/>
          </a:solidFill>
        </p:spPr>
        <p:txBody>
          <a:bodyPr wrap="none" rtlCol="0">
            <a:spAutoFit/>
          </a:bodyPr>
          <a:lstStyle/>
          <a:p>
            <a:r>
              <a:rPr lang="en-US" dirty="0"/>
              <a:t>encoder</a:t>
            </a:r>
          </a:p>
        </p:txBody>
      </p:sp>
      <p:cxnSp>
        <p:nvCxnSpPr>
          <p:cNvPr id="78" name="Straight Arrow Connector 77">
            <a:extLst>
              <a:ext uri="{FF2B5EF4-FFF2-40B4-BE49-F238E27FC236}">
                <a16:creationId xmlns:a16="http://schemas.microsoft.com/office/drawing/2014/main" id="{DFB2D8FB-74DF-974E-A049-C502301063F5}"/>
              </a:ext>
            </a:extLst>
          </p:cNvPr>
          <p:cNvCxnSpPr>
            <a:cxnSpLocks/>
          </p:cNvCxnSpPr>
          <p:nvPr/>
        </p:nvCxnSpPr>
        <p:spPr>
          <a:xfrm>
            <a:off x="838200" y="4028663"/>
            <a:ext cx="5542722" cy="0"/>
          </a:xfrm>
          <a:prstGeom prst="straightConnector1">
            <a:avLst/>
          </a:prstGeom>
          <a:ln w="28575">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B4F2937-4D88-E74A-BD48-C183F2BEC705}"/>
              </a:ext>
            </a:extLst>
          </p:cNvPr>
          <p:cNvSpPr txBox="1"/>
          <p:nvPr/>
        </p:nvSpPr>
        <p:spPr>
          <a:xfrm>
            <a:off x="3235746" y="3832514"/>
            <a:ext cx="963725" cy="369332"/>
          </a:xfrm>
          <a:prstGeom prst="rect">
            <a:avLst/>
          </a:prstGeom>
          <a:solidFill>
            <a:schemeClr val="bg1"/>
          </a:solidFill>
        </p:spPr>
        <p:txBody>
          <a:bodyPr wrap="none" rtlCol="0">
            <a:spAutoFit/>
          </a:bodyPr>
          <a:lstStyle/>
          <a:p>
            <a:r>
              <a:rPr lang="en-US" dirty="0"/>
              <a:t>decoder</a:t>
            </a:r>
          </a:p>
        </p:txBody>
      </p:sp>
    </p:spTree>
    <p:extLst>
      <p:ext uri="{BB962C8B-B14F-4D97-AF65-F5344CB8AC3E}">
        <p14:creationId xmlns:p14="http://schemas.microsoft.com/office/powerpoint/2010/main" val="2560776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D18D-2EE2-D3AF-B877-1A8AD698A5FC}"/>
              </a:ext>
            </a:extLst>
          </p:cNvPr>
          <p:cNvSpPr>
            <a:spLocks noGrp="1"/>
          </p:cNvSpPr>
          <p:nvPr>
            <p:ph type="title"/>
          </p:nvPr>
        </p:nvSpPr>
        <p:spPr/>
        <p:txBody>
          <a:bodyPr/>
          <a:lstStyle/>
          <a:p>
            <a:r>
              <a:rPr lang="en-US" dirty="0"/>
              <a:t>Encoder-Decoders: Example</a:t>
            </a:r>
          </a:p>
        </p:txBody>
      </p:sp>
      <p:pic>
        <p:nvPicPr>
          <p:cNvPr id="7" name="Content Placeholder 6" descr="A piece of paper with writing&#10;&#10;Description automatically generated with low confidence">
            <a:extLst>
              <a:ext uri="{FF2B5EF4-FFF2-40B4-BE49-F238E27FC236}">
                <a16:creationId xmlns:a16="http://schemas.microsoft.com/office/drawing/2014/main" id="{796DBEB6-5D14-BDB7-67D2-4348B89A87C7}"/>
              </a:ext>
            </a:extLst>
          </p:cNvPr>
          <p:cNvPicPr>
            <a:picLocks noGrp="1" noChangeAspect="1"/>
          </p:cNvPicPr>
          <p:nvPr>
            <p:ph idx="1"/>
          </p:nvPr>
        </p:nvPicPr>
        <p:blipFill>
          <a:blip r:embed="rId2"/>
          <a:stretch>
            <a:fillRect/>
          </a:stretch>
        </p:blipFill>
        <p:spPr>
          <a:xfrm>
            <a:off x="1231811" y="1539875"/>
            <a:ext cx="9728378" cy="4637088"/>
          </a:xfrm>
        </p:spPr>
      </p:pic>
      <p:sp>
        <p:nvSpPr>
          <p:cNvPr id="4" name="Slide Number Placeholder 3">
            <a:extLst>
              <a:ext uri="{FF2B5EF4-FFF2-40B4-BE49-F238E27FC236}">
                <a16:creationId xmlns:a16="http://schemas.microsoft.com/office/drawing/2014/main" id="{ADFE3A60-3264-49C0-0B77-3A43E78EC320}"/>
              </a:ext>
            </a:extLst>
          </p:cNvPr>
          <p:cNvSpPr>
            <a:spLocks noGrp="1"/>
          </p:cNvSpPr>
          <p:nvPr>
            <p:ph type="sldNum" sz="quarter" idx="12"/>
          </p:nvPr>
        </p:nvSpPr>
        <p:spPr/>
        <p:txBody>
          <a:bodyPr/>
          <a:lstStyle/>
          <a:p>
            <a:pPr>
              <a:defRPr/>
            </a:pPr>
            <a:fld id="{0121240C-47AF-2F4D-83B3-CC3EDF50F794}" type="slidenum">
              <a:rPr lang="en-US" smtClean="0"/>
              <a:pPr>
                <a:defRPr/>
              </a:pPr>
              <a:t>29</a:t>
            </a:fld>
            <a:endParaRPr lang="en-US" dirty="0"/>
          </a:p>
        </p:txBody>
      </p:sp>
      <p:sp>
        <p:nvSpPr>
          <p:cNvPr id="5" name="Rectangle 4">
            <a:extLst>
              <a:ext uri="{FF2B5EF4-FFF2-40B4-BE49-F238E27FC236}">
                <a16:creationId xmlns:a16="http://schemas.microsoft.com/office/drawing/2014/main" id="{9C3C124E-4524-D114-8A5C-174B5242FB28}"/>
              </a:ext>
            </a:extLst>
          </p:cNvPr>
          <p:cNvSpPr/>
          <p:nvPr/>
        </p:nvSpPr>
        <p:spPr>
          <a:xfrm>
            <a:off x="89652" y="6388789"/>
            <a:ext cx="8225329"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huggingface.co</a:t>
            </a:r>
            <a:r>
              <a:rPr lang="en-US" sz="2000" dirty="0">
                <a:solidFill>
                  <a:schemeClr val="accent1"/>
                </a:solidFill>
                <a:latin typeface="Consolas" panose="020B0609020204030204" pitchFamily="49" charset="0"/>
                <a:cs typeface="Consolas" panose="020B0609020204030204" pitchFamily="49" charset="0"/>
              </a:rPr>
              <a:t>/flax-community/gpt2-medium-persian</a:t>
            </a:r>
            <a:endParaRPr lang="en-US" sz="2000" b="1"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2174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B022-8D3D-0347-87D2-27BD21B08C9D}"/>
              </a:ext>
            </a:extLst>
          </p:cNvPr>
          <p:cNvSpPr>
            <a:spLocks noGrp="1"/>
          </p:cNvSpPr>
          <p:nvPr>
            <p:ph type="title"/>
          </p:nvPr>
        </p:nvSpPr>
        <p:spPr/>
        <p:txBody>
          <a:bodyPr/>
          <a:lstStyle/>
          <a:p>
            <a:r>
              <a:rPr lang="en-US" dirty="0"/>
              <a:t>Popular Media: Language is solved!! </a:t>
            </a:r>
          </a:p>
        </p:txBody>
      </p:sp>
      <p:sp>
        <p:nvSpPr>
          <p:cNvPr id="3" name="Content Placeholder 2">
            <a:extLst>
              <a:ext uri="{FF2B5EF4-FFF2-40B4-BE49-F238E27FC236}">
                <a16:creationId xmlns:a16="http://schemas.microsoft.com/office/drawing/2014/main" id="{A92EE33B-4AE6-9948-AC2B-9A34E973FB7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1BCA4F-47D8-8B43-BD0B-1F1C37C8D357}"/>
              </a:ext>
            </a:extLst>
          </p:cNvPr>
          <p:cNvSpPr>
            <a:spLocks noGrp="1"/>
          </p:cNvSpPr>
          <p:nvPr>
            <p:ph type="sldNum" sz="quarter" idx="12"/>
          </p:nvPr>
        </p:nvSpPr>
        <p:spPr/>
        <p:txBody>
          <a:bodyPr/>
          <a:lstStyle/>
          <a:p>
            <a:pPr>
              <a:defRPr/>
            </a:pPr>
            <a:fld id="{0121240C-47AF-2F4D-83B3-CC3EDF50F794}" type="slidenum">
              <a:rPr lang="en-US" smtClean="0"/>
              <a:pPr>
                <a:defRPr/>
              </a:pPr>
              <a:t>3</a:t>
            </a:fld>
            <a:endParaRPr lang="en-US" dirty="0"/>
          </a:p>
        </p:txBody>
      </p:sp>
      <p:pic>
        <p:nvPicPr>
          <p:cNvPr id="6" name="Picture 5">
            <a:extLst>
              <a:ext uri="{FF2B5EF4-FFF2-40B4-BE49-F238E27FC236}">
                <a16:creationId xmlns:a16="http://schemas.microsoft.com/office/drawing/2014/main" id="{F6EC62DD-5F9D-9148-AE81-3A876537DC5C}"/>
              </a:ext>
            </a:extLst>
          </p:cNvPr>
          <p:cNvPicPr>
            <a:picLocks noChangeAspect="1"/>
          </p:cNvPicPr>
          <p:nvPr/>
        </p:nvPicPr>
        <p:blipFill>
          <a:blip r:embed="rId2"/>
          <a:stretch>
            <a:fillRect/>
          </a:stretch>
        </p:blipFill>
        <p:spPr>
          <a:xfrm>
            <a:off x="838200" y="1806095"/>
            <a:ext cx="4393372" cy="1772014"/>
          </a:xfrm>
          <a:prstGeom prst="rect">
            <a:avLst/>
          </a:prstGeom>
        </p:spPr>
      </p:pic>
      <p:pic>
        <p:nvPicPr>
          <p:cNvPr id="7" name="Picture 6">
            <a:extLst>
              <a:ext uri="{FF2B5EF4-FFF2-40B4-BE49-F238E27FC236}">
                <a16:creationId xmlns:a16="http://schemas.microsoft.com/office/drawing/2014/main" id="{790A0C5F-0ABD-0B4D-8ED0-31E1830EA524}"/>
              </a:ext>
            </a:extLst>
          </p:cNvPr>
          <p:cNvPicPr>
            <a:picLocks noChangeAspect="1"/>
          </p:cNvPicPr>
          <p:nvPr/>
        </p:nvPicPr>
        <p:blipFill>
          <a:blip r:embed="rId3"/>
          <a:stretch>
            <a:fillRect/>
          </a:stretch>
        </p:blipFill>
        <p:spPr>
          <a:xfrm>
            <a:off x="5565913" y="1497645"/>
            <a:ext cx="6397487" cy="2007869"/>
          </a:xfrm>
          <a:prstGeom prst="rect">
            <a:avLst/>
          </a:prstGeom>
        </p:spPr>
      </p:pic>
      <p:pic>
        <p:nvPicPr>
          <p:cNvPr id="8" name="Picture 7">
            <a:extLst>
              <a:ext uri="{FF2B5EF4-FFF2-40B4-BE49-F238E27FC236}">
                <a16:creationId xmlns:a16="http://schemas.microsoft.com/office/drawing/2014/main" id="{E8EB39EB-8698-894E-A515-389F9A0EDEA8}"/>
              </a:ext>
            </a:extLst>
          </p:cNvPr>
          <p:cNvPicPr>
            <a:picLocks noChangeAspect="1"/>
          </p:cNvPicPr>
          <p:nvPr/>
        </p:nvPicPr>
        <p:blipFill>
          <a:blip r:embed="rId4"/>
          <a:stretch>
            <a:fillRect/>
          </a:stretch>
        </p:blipFill>
        <p:spPr>
          <a:xfrm>
            <a:off x="3334854" y="5197918"/>
            <a:ext cx="5429802" cy="1470422"/>
          </a:xfrm>
          <a:prstGeom prst="rect">
            <a:avLst/>
          </a:prstGeom>
        </p:spPr>
      </p:pic>
      <p:pic>
        <p:nvPicPr>
          <p:cNvPr id="9" name="Picture 8">
            <a:extLst>
              <a:ext uri="{FF2B5EF4-FFF2-40B4-BE49-F238E27FC236}">
                <a16:creationId xmlns:a16="http://schemas.microsoft.com/office/drawing/2014/main" id="{E9440F63-984A-5144-B331-39CF508D8FCB}"/>
              </a:ext>
            </a:extLst>
          </p:cNvPr>
          <p:cNvPicPr>
            <a:picLocks noChangeAspect="1"/>
          </p:cNvPicPr>
          <p:nvPr/>
        </p:nvPicPr>
        <p:blipFill>
          <a:blip r:embed="rId5"/>
          <a:stretch>
            <a:fillRect/>
          </a:stretch>
        </p:blipFill>
        <p:spPr>
          <a:xfrm>
            <a:off x="3034886" y="3532575"/>
            <a:ext cx="6614214" cy="1572463"/>
          </a:xfrm>
          <a:prstGeom prst="rect">
            <a:avLst/>
          </a:prstGeom>
        </p:spPr>
      </p:pic>
    </p:spTree>
    <p:extLst>
      <p:ext uri="{BB962C8B-B14F-4D97-AF65-F5344CB8AC3E}">
        <p14:creationId xmlns:p14="http://schemas.microsoft.com/office/powerpoint/2010/main" val="3227669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D18D-2EE2-D3AF-B877-1A8AD698A5FC}"/>
              </a:ext>
            </a:extLst>
          </p:cNvPr>
          <p:cNvSpPr>
            <a:spLocks noGrp="1"/>
          </p:cNvSpPr>
          <p:nvPr>
            <p:ph type="title"/>
          </p:nvPr>
        </p:nvSpPr>
        <p:spPr/>
        <p:txBody>
          <a:bodyPr/>
          <a:lstStyle/>
          <a:p>
            <a:r>
              <a:rPr lang="en-US" dirty="0"/>
              <a:t>Encoder-Decoders: Example</a:t>
            </a: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A6B039A6-F087-C4BD-3DBA-BBDC610575B9}"/>
              </a:ext>
            </a:extLst>
          </p:cNvPr>
          <p:cNvPicPr>
            <a:picLocks noGrp="1" noChangeAspect="1"/>
          </p:cNvPicPr>
          <p:nvPr>
            <p:ph idx="1"/>
          </p:nvPr>
        </p:nvPicPr>
        <p:blipFill>
          <a:blip r:embed="rId2"/>
          <a:stretch>
            <a:fillRect/>
          </a:stretch>
        </p:blipFill>
        <p:spPr>
          <a:xfrm>
            <a:off x="1130300" y="2188369"/>
            <a:ext cx="9931400" cy="3340100"/>
          </a:xfrm>
        </p:spPr>
      </p:pic>
      <p:sp>
        <p:nvSpPr>
          <p:cNvPr id="4" name="Slide Number Placeholder 3">
            <a:extLst>
              <a:ext uri="{FF2B5EF4-FFF2-40B4-BE49-F238E27FC236}">
                <a16:creationId xmlns:a16="http://schemas.microsoft.com/office/drawing/2014/main" id="{ADFE3A60-3264-49C0-0B77-3A43E78EC320}"/>
              </a:ext>
            </a:extLst>
          </p:cNvPr>
          <p:cNvSpPr>
            <a:spLocks noGrp="1"/>
          </p:cNvSpPr>
          <p:nvPr>
            <p:ph type="sldNum" sz="quarter" idx="12"/>
          </p:nvPr>
        </p:nvSpPr>
        <p:spPr/>
        <p:txBody>
          <a:bodyPr/>
          <a:lstStyle/>
          <a:p>
            <a:pPr>
              <a:defRPr/>
            </a:pPr>
            <a:fld id="{0121240C-47AF-2F4D-83B3-CC3EDF50F794}" type="slidenum">
              <a:rPr lang="en-US" smtClean="0"/>
              <a:pPr>
                <a:defRPr/>
              </a:pPr>
              <a:t>30</a:t>
            </a:fld>
            <a:endParaRPr lang="en-US" dirty="0"/>
          </a:p>
        </p:txBody>
      </p:sp>
      <p:sp>
        <p:nvSpPr>
          <p:cNvPr id="5" name="Rectangle 4">
            <a:extLst>
              <a:ext uri="{FF2B5EF4-FFF2-40B4-BE49-F238E27FC236}">
                <a16:creationId xmlns:a16="http://schemas.microsoft.com/office/drawing/2014/main" id="{9C3C124E-4524-D114-8A5C-174B5242FB28}"/>
              </a:ext>
            </a:extLst>
          </p:cNvPr>
          <p:cNvSpPr/>
          <p:nvPr/>
        </p:nvSpPr>
        <p:spPr>
          <a:xfrm>
            <a:off x="129408" y="6388789"/>
            <a:ext cx="3429144"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https://6b.eleuther.ai/</a:t>
            </a:r>
            <a:endParaRPr lang="en-US" sz="2000" b="1"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21238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31</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Language models</a:t>
            </a:r>
            <a:r>
              <a:rPr lang="en-US" b="0" dirty="0"/>
              <a:t> are convenient frameworks for </a:t>
            </a:r>
            <a:r>
              <a:rPr lang="en-US" dirty="0"/>
              <a:t>text-in text-out </a:t>
            </a:r>
            <a:r>
              <a:rPr lang="en-US" b="0" dirty="0"/>
              <a:t>tasks.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378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dirty="0"/>
              <a:t>Self-Supervised </a:t>
            </a:r>
            <a:r>
              <a:rPr lang="en-US" b="1" dirty="0">
                <a:solidFill>
                  <a:srgbClr val="0070C0"/>
                </a:solidFill>
              </a:rPr>
              <a:t>Models</a:t>
            </a:r>
            <a:endParaRPr dirty="0"/>
          </a:p>
        </p:txBody>
      </p:sp>
      <p:sp>
        <p:nvSpPr>
          <p:cNvPr id="43" name="Content Placeholder 42">
            <a:extLst>
              <a:ext uri="{FF2B5EF4-FFF2-40B4-BE49-F238E27FC236}">
                <a16:creationId xmlns:a16="http://schemas.microsoft.com/office/drawing/2014/main" id="{E9A4CFC8-4098-DF30-A83D-622B524F3C5E}"/>
              </a:ext>
            </a:extLst>
          </p:cNvPr>
          <p:cNvSpPr>
            <a:spLocks noGrp="1"/>
          </p:cNvSpPr>
          <p:nvPr>
            <p:ph idx="1"/>
          </p:nvPr>
        </p:nvSpPr>
        <p:spPr/>
        <p:txBody>
          <a:bodyPr/>
          <a:lstStyle/>
          <a:p>
            <a:endParaRPr lang="en-US"/>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39" name="TextBox 38">
            <a:extLst>
              <a:ext uri="{FF2B5EF4-FFF2-40B4-BE49-F238E27FC236}">
                <a16:creationId xmlns:a16="http://schemas.microsoft.com/office/drawing/2014/main" id="{776D7AB8-9A48-F5D0-6994-1ADEB18AA5BB}"/>
              </a:ext>
            </a:extLst>
          </p:cNvPr>
          <p:cNvSpPr txBox="1"/>
          <p:nvPr/>
        </p:nvSpPr>
        <p:spPr>
          <a:xfrm>
            <a:off x="1593243" y="2945098"/>
            <a:ext cx="8829660" cy="2308324"/>
          </a:xfrm>
          <a:prstGeom prst="rect">
            <a:avLst/>
          </a:prstGeom>
          <a:noFill/>
        </p:spPr>
        <p:txBody>
          <a:bodyPr wrap="none" rtlCol="0">
            <a:spAutoFit/>
          </a:bodyPr>
          <a:lstStyle/>
          <a:p>
            <a:pPr lvl="1" algn="ctr"/>
            <a:r>
              <a:rPr lang="en-US" sz="4800" dirty="0"/>
              <a:t>Many </a:t>
            </a:r>
            <a:r>
              <a:rPr lang="en-US" sz="4800" b="1" dirty="0"/>
              <a:t>tasks we care about*</a:t>
            </a:r>
            <a:br>
              <a:rPr lang="en-US" sz="4800" dirty="0"/>
            </a:br>
            <a:r>
              <a:rPr lang="en-US" sz="4800" dirty="0"/>
              <a:t>are tightly connected to </a:t>
            </a:r>
            <a:br>
              <a:rPr lang="en-US" sz="4800" dirty="0"/>
            </a:br>
            <a:r>
              <a:rPr lang="en-US" sz="4800" b="1" dirty="0"/>
              <a:t>predictive models </a:t>
            </a:r>
            <a:r>
              <a:rPr lang="en-US" sz="4800" dirty="0"/>
              <a:t>of the world! </a:t>
            </a:r>
          </a:p>
        </p:txBody>
      </p:sp>
      <p:sp>
        <p:nvSpPr>
          <p:cNvPr id="41" name="TextBox 40">
            <a:extLst>
              <a:ext uri="{FF2B5EF4-FFF2-40B4-BE49-F238E27FC236}">
                <a16:creationId xmlns:a16="http://schemas.microsoft.com/office/drawing/2014/main" id="{9526E2B3-A6F2-16FC-0DE1-6E7395F2E538}"/>
              </a:ext>
            </a:extLst>
          </p:cNvPr>
          <p:cNvSpPr txBox="1"/>
          <p:nvPr/>
        </p:nvSpPr>
        <p:spPr>
          <a:xfrm>
            <a:off x="1905687" y="5854264"/>
            <a:ext cx="6096000" cy="379656"/>
          </a:xfrm>
          <a:prstGeom prst="rect">
            <a:avLst/>
          </a:prstGeom>
          <a:noFill/>
        </p:spPr>
        <p:txBody>
          <a:bodyPr wrap="square">
            <a:spAutoFit/>
          </a:bodyPr>
          <a:lstStyle/>
          <a:p>
            <a:r>
              <a:rPr lang="en-US" sz="1867" b="1" dirty="0"/>
              <a:t>* Thus far</a:t>
            </a:r>
            <a:endParaRPr lang="en-US" dirty="0"/>
          </a:p>
        </p:txBody>
      </p:sp>
      <p:sp>
        <p:nvSpPr>
          <p:cNvPr id="42" name="TextBox 41">
            <a:extLst>
              <a:ext uri="{FF2B5EF4-FFF2-40B4-BE49-F238E27FC236}">
                <a16:creationId xmlns:a16="http://schemas.microsoft.com/office/drawing/2014/main" id="{74D500AD-247C-9825-6BC5-88D161CC206F}"/>
              </a:ext>
            </a:extLst>
          </p:cNvPr>
          <p:cNvSpPr txBox="1"/>
          <p:nvPr/>
        </p:nvSpPr>
        <p:spPr>
          <a:xfrm>
            <a:off x="3325215" y="1713253"/>
            <a:ext cx="5379999" cy="748988"/>
          </a:xfrm>
          <a:prstGeom prst="rect">
            <a:avLst/>
          </a:prstGeom>
          <a:noFill/>
        </p:spPr>
        <p:txBody>
          <a:bodyPr wrap="square">
            <a:spAutoFit/>
          </a:bodyPr>
          <a:lstStyle/>
          <a:p>
            <a:r>
              <a:rPr lang="en-US" sz="4267" i="1" dirty="0">
                <a:solidFill>
                  <a:srgbClr val="FF0000"/>
                </a:solidFill>
                <a:latin typeface="+mn-lt"/>
              </a:rPr>
              <a:t>For What End Though?</a:t>
            </a:r>
          </a:p>
        </p:txBody>
      </p:sp>
    </p:spTree>
    <p:extLst>
      <p:ext uri="{BB962C8B-B14F-4D97-AF65-F5344CB8AC3E}">
        <p14:creationId xmlns:p14="http://schemas.microsoft.com/office/powerpoint/2010/main" val="3744207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Answering questions </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5"/>
            <a:ext cx="6096000"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4154321"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372972"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5407660" y="3469837"/>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761908" y="3876292"/>
            <a:ext cx="3162304" cy="923330"/>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“The birthplace of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the American national anthem </a:t>
            </a:r>
            <a:r>
              <a:rPr lang="en-US" dirty="0">
                <a:solidFill>
                  <a:schemeClr val="bg1"/>
                </a:solidFill>
                <a:highlight>
                  <a:srgbClr val="000000"/>
                </a:highlight>
                <a:latin typeface="Consolas" panose="020B0609020204030204" pitchFamily="49" charset="0"/>
                <a:cs typeface="Consolas" panose="020B0609020204030204" pitchFamily="49" charset="0"/>
              </a:rPr>
              <a:t>[MASK]</a:t>
            </a:r>
            <a:r>
              <a:rPr lang="en-US" dirty="0">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8C714558-B8E0-7C05-1D98-C7D91EE494AF}"/>
              </a:ext>
            </a:extLst>
          </p:cNvPr>
          <p:cNvSpPr txBox="1"/>
          <p:nvPr/>
        </p:nvSpPr>
        <p:spPr>
          <a:xfrm>
            <a:off x="8343406" y="3566261"/>
            <a:ext cx="3472613" cy="1487651"/>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“The birthplace of the American national anthem</a:t>
            </a:r>
            <a:r>
              <a:rPr lang="en-US" dirty="0">
                <a:solidFill>
                  <a:srgbClr val="0070C0"/>
                </a:solidFill>
                <a:latin typeface="Consolas" panose="020B0609020204030204" pitchFamily="49" charset="0"/>
                <a:cs typeface="Consolas" panose="020B0609020204030204" pitchFamily="49" charset="0"/>
              </a:rPr>
              <a:t>, "The Star-Spangled Banner," lies in Baltimore, Maryland.</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626461" y="2501153"/>
            <a:ext cx="4667964" cy="646331"/>
          </a:xfrm>
          <a:prstGeom prst="rect">
            <a:avLst/>
          </a:prstGeom>
          <a:noFill/>
        </p:spPr>
        <p:txBody>
          <a:bodyPr wrap="square">
            <a:spAutoFit/>
          </a:bodyPr>
          <a:lstStyle/>
          <a:p>
            <a:r>
              <a:rPr lang="en-US" b="1" dirty="0">
                <a:latin typeface="Corbel" panose="020B0503020204020204" pitchFamily="34" charset="0"/>
              </a:rPr>
              <a:t>Question:</a:t>
            </a:r>
            <a:r>
              <a:rPr lang="en-US" dirty="0"/>
              <a:t> “</a:t>
            </a:r>
            <a:r>
              <a:rPr lang="en-US" dirty="0">
                <a:latin typeface="Consolas" panose="020B0609020204030204" pitchFamily="49" charset="0"/>
                <a:cs typeface="Consolas" panose="020B0609020204030204" pitchFamily="49" charset="0"/>
              </a:rPr>
              <a:t>Where is the birthplace of the American national anthem?”</a:t>
            </a:r>
            <a:endParaRPr lang="en-US" dirty="0"/>
          </a:p>
        </p:txBody>
      </p:sp>
      <p:sp>
        <p:nvSpPr>
          <p:cNvPr id="51" name="Freeform 50">
            <a:extLst>
              <a:ext uri="{FF2B5EF4-FFF2-40B4-BE49-F238E27FC236}">
                <a16:creationId xmlns:a16="http://schemas.microsoft.com/office/drawing/2014/main" id="{ADE30BA8-531B-5C3A-C9C7-E07DAE8E4671}"/>
              </a:ext>
            </a:extLst>
          </p:cNvPr>
          <p:cNvSpPr/>
          <p:nvPr/>
        </p:nvSpPr>
        <p:spPr>
          <a:xfrm>
            <a:off x="386215" y="3050112"/>
            <a:ext cx="232000" cy="1149725"/>
          </a:xfrm>
          <a:custGeom>
            <a:avLst/>
            <a:gdLst>
              <a:gd name="connsiteX0" fmla="*/ 232000 w 232000"/>
              <a:gd name="connsiteY0" fmla="*/ 0 h 1149725"/>
              <a:gd name="connsiteX1" fmla="*/ 9 w 232000"/>
              <a:gd name="connsiteY1" fmla="*/ 556075 h 1149725"/>
              <a:gd name="connsiteX2" fmla="*/ 222022 w 232000"/>
              <a:gd name="connsiteY2" fmla="*/ 1149725 h 1149725"/>
              <a:gd name="connsiteX3" fmla="*/ 222022 w 232000"/>
              <a:gd name="connsiteY3" fmla="*/ 1149725 h 1149725"/>
            </a:gdLst>
            <a:ahLst/>
            <a:cxnLst>
              <a:cxn ang="0">
                <a:pos x="connsiteX0" y="connsiteY0"/>
              </a:cxn>
              <a:cxn ang="0">
                <a:pos x="connsiteX1" y="connsiteY1"/>
              </a:cxn>
              <a:cxn ang="0">
                <a:pos x="connsiteX2" y="connsiteY2"/>
              </a:cxn>
              <a:cxn ang="0">
                <a:pos x="connsiteX3" y="connsiteY3"/>
              </a:cxn>
            </a:cxnLst>
            <a:rect l="l" t="t" r="r" b="b"/>
            <a:pathLst>
              <a:path w="232000" h="1149725" extrusionOk="0">
                <a:moveTo>
                  <a:pt x="232000" y="0"/>
                </a:moveTo>
                <a:cubicBezTo>
                  <a:pt x="91004" y="166294"/>
                  <a:pt x="-29559" y="376176"/>
                  <a:pt x="9" y="556075"/>
                </a:cubicBezTo>
                <a:cubicBezTo>
                  <a:pt x="-1653" y="747696"/>
                  <a:pt x="222021" y="1149725"/>
                  <a:pt x="222022" y="1149725"/>
                </a:cubicBezTo>
                <a:lnTo>
                  <a:pt x="222022" y="1149725"/>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465093" y="3379654"/>
            <a:ext cx="620584" cy="461665"/>
          </a:xfrm>
          <a:prstGeom prst="rect">
            <a:avLst/>
          </a:prstGeom>
          <a:noFill/>
        </p:spPr>
        <p:txBody>
          <a:bodyPr wrap="square">
            <a:spAutoFit/>
          </a:bodyPr>
          <a:lstStyle/>
          <a:p>
            <a:r>
              <a:rPr lang="en-US" sz="2400" dirty="0"/>
              <a:t>✍️</a:t>
            </a:r>
          </a:p>
        </p:txBody>
      </p:sp>
    </p:spTree>
    <p:extLst>
      <p:ext uri="{BB962C8B-B14F-4D97-AF65-F5344CB8AC3E}">
        <p14:creationId xmlns:p14="http://schemas.microsoft.com/office/powerpoint/2010/main" val="2649659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b="1" dirty="0">
                <a:solidFill>
                  <a:srgbClr val="0070C0"/>
                </a:solidFill>
              </a:rPr>
              <a:t>Self-Supervised Models </a:t>
            </a:r>
            <a:r>
              <a:rPr lang="en-US" dirty="0"/>
              <a:t>and End Tasks  </a:t>
            </a:r>
            <a:endParaRPr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5"/>
            <a:ext cx="6096000"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477204" y="3455977"/>
            <a:ext cx="4620952" cy="2226250"/>
          </a:xfrm>
          <a:prstGeom prst="rect">
            <a:avLst/>
          </a:prstGeom>
          <a:solidFill>
            <a:schemeClr val="bg1">
              <a:lumMod val="95000"/>
            </a:schemeClr>
          </a:solidFill>
        </p:spPr>
        <p:txBody>
          <a:bodyPr wrap="square">
            <a:spAutoFit/>
          </a:bodyPr>
          <a:lstStyle/>
          <a:p>
            <a:pPr>
              <a:spcAft>
                <a:spcPts val="1600"/>
              </a:spcAft>
            </a:pPr>
            <a:r>
              <a:rPr lang="en-US" sz="1600" dirty="0">
                <a:latin typeface="Consolas" panose="020B0609020204030204" pitchFamily="49" charset="0"/>
                <a:cs typeface="Consolas" panose="020B0609020204030204" pitchFamily="49" charset="0"/>
              </a:rPr>
              <a:t>“We want to decide whether the sentiment of the review is "positive" or "negative". </a:t>
            </a:r>
          </a:p>
          <a:p>
            <a:pPr>
              <a:spcAft>
                <a:spcPts val="1600"/>
              </a:spcAft>
            </a:pPr>
            <a:r>
              <a:rPr lang="en-US" sz="1600" dirty="0">
                <a:latin typeface="Consolas" panose="020B0609020204030204" pitchFamily="49" charset="0"/>
                <a:cs typeface="Consolas" panose="020B0609020204030204" pitchFamily="49" charset="0"/>
              </a:rPr>
              <a:t>Review: "While this restaurant is popular on Google, I absolutely disliked it". </a:t>
            </a:r>
          </a:p>
          <a:p>
            <a:pPr>
              <a:spcAft>
                <a:spcPts val="1600"/>
              </a:spcAft>
            </a:pPr>
            <a:r>
              <a:rPr lang="en-US" sz="1600" dirty="0">
                <a:latin typeface="Consolas" panose="020B0609020204030204" pitchFamily="49" charset="0"/>
                <a:cs typeface="Consolas" panose="020B0609020204030204" pitchFamily="49" charset="0"/>
              </a:rPr>
              <a:t>The sentiment of this review is </a:t>
            </a:r>
            <a:r>
              <a:rPr lang="en-US" sz="1600" dirty="0">
                <a:solidFill>
                  <a:schemeClr val="bg1"/>
                </a:solidFill>
                <a:highlight>
                  <a:srgbClr val="000000"/>
                </a:highlight>
                <a:latin typeface="Consolas" panose="020B0609020204030204" pitchFamily="49" charset="0"/>
                <a:cs typeface="Consolas" panose="020B0609020204030204" pitchFamily="49" charset="0"/>
              </a:rPr>
              <a:t>[MASK]</a:t>
            </a:r>
            <a:r>
              <a:rPr lang="en-US" sz="1600" dirty="0">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is negative.</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55778E13-F741-E6AD-1BA6-04889D43200F}"/>
              </a:ext>
            </a:extLst>
          </p:cNvPr>
          <p:cNvSpPr txBox="1"/>
          <p:nvPr/>
        </p:nvSpPr>
        <p:spPr>
          <a:xfrm>
            <a:off x="593509" y="2358361"/>
            <a:ext cx="5784819" cy="646331"/>
          </a:xfrm>
          <a:prstGeom prst="rect">
            <a:avLst/>
          </a:prstGeom>
          <a:noFill/>
        </p:spPr>
        <p:txBody>
          <a:bodyPr wrap="square">
            <a:spAutoFit/>
          </a:bodyPr>
          <a:lstStyle/>
          <a:p>
            <a:r>
              <a:rPr lang="en-US" b="1" dirty="0">
                <a:latin typeface="Corbel" panose="020B0503020204020204" pitchFamily="34" charset="0"/>
              </a:rPr>
              <a:t>Review:</a:t>
            </a:r>
            <a:r>
              <a:rPr lang="en-US" dirty="0"/>
              <a:t> </a:t>
            </a:r>
            <a:r>
              <a:rPr lang="en-US" dirty="0">
                <a:latin typeface="Consolas" panose="020B0609020204030204" pitchFamily="49" charset="0"/>
                <a:cs typeface="Consolas" panose="020B0609020204030204" pitchFamily="49" charset="0"/>
              </a:rPr>
              <a:t>“While this restaurant is popular on Google, I absolutely disliked it.”</a:t>
            </a:r>
          </a:p>
        </p:txBody>
      </p:sp>
      <p:sp>
        <p:nvSpPr>
          <p:cNvPr id="51" name="Freeform 50">
            <a:extLst>
              <a:ext uri="{FF2B5EF4-FFF2-40B4-BE49-F238E27FC236}">
                <a16:creationId xmlns:a16="http://schemas.microsoft.com/office/drawing/2014/main" id="{ADE30BA8-531B-5C3A-C9C7-E07DAE8E4671}"/>
              </a:ext>
            </a:extLst>
          </p:cNvPr>
          <p:cNvSpPr/>
          <p:nvPr/>
        </p:nvSpPr>
        <p:spPr>
          <a:xfrm>
            <a:off x="320311" y="2742562"/>
            <a:ext cx="232000" cy="1149725"/>
          </a:xfrm>
          <a:custGeom>
            <a:avLst/>
            <a:gdLst>
              <a:gd name="connsiteX0" fmla="*/ 232000 w 232000"/>
              <a:gd name="connsiteY0" fmla="*/ 0 h 1149725"/>
              <a:gd name="connsiteX1" fmla="*/ 9 w 232000"/>
              <a:gd name="connsiteY1" fmla="*/ 556075 h 1149725"/>
              <a:gd name="connsiteX2" fmla="*/ 222022 w 232000"/>
              <a:gd name="connsiteY2" fmla="*/ 1149725 h 1149725"/>
              <a:gd name="connsiteX3" fmla="*/ 222022 w 232000"/>
              <a:gd name="connsiteY3" fmla="*/ 1149725 h 1149725"/>
            </a:gdLst>
            <a:ahLst/>
            <a:cxnLst>
              <a:cxn ang="0">
                <a:pos x="connsiteX0" y="connsiteY0"/>
              </a:cxn>
              <a:cxn ang="0">
                <a:pos x="connsiteX1" y="connsiteY1"/>
              </a:cxn>
              <a:cxn ang="0">
                <a:pos x="connsiteX2" y="connsiteY2"/>
              </a:cxn>
              <a:cxn ang="0">
                <a:pos x="connsiteX3" y="connsiteY3"/>
              </a:cxn>
            </a:cxnLst>
            <a:rect l="l" t="t" r="r" b="b"/>
            <a:pathLst>
              <a:path w="232000" h="1149725" extrusionOk="0">
                <a:moveTo>
                  <a:pt x="232000" y="0"/>
                </a:moveTo>
                <a:cubicBezTo>
                  <a:pt x="91004" y="166294"/>
                  <a:pt x="-29559" y="376176"/>
                  <a:pt x="9" y="556075"/>
                </a:cubicBezTo>
                <a:cubicBezTo>
                  <a:pt x="-1653" y="747696"/>
                  <a:pt x="222021" y="1149725"/>
                  <a:pt x="222022" y="1149725"/>
                </a:cubicBezTo>
                <a:lnTo>
                  <a:pt x="222022" y="1149725"/>
                </a:lnTo>
              </a:path>
            </a:pathLst>
          </a:custGeom>
          <a:noFill/>
          <a:ln w="34925">
            <a:solidFill>
              <a:schemeClr val="bg1">
                <a:lumMod val="50000"/>
              </a:schemeClr>
            </a:solidFill>
            <a:prstDash val="sysDot"/>
            <a:tailEnd type="stealth" w="lg" len="lg"/>
            <a:extLst>
              <a:ext uri="{C807C97D-BFC1-408E-A445-0C87EB9F89A2}">
                <ask:lineSketchStyleProps xmlns:ask="http://schemas.microsoft.com/office/drawing/2018/sketchyshapes" sd="1219033472">
                  <a:custGeom>
                    <a:avLst/>
                    <a:gdLst>
                      <a:gd name="connsiteX0" fmla="*/ 766149 w 766149"/>
                      <a:gd name="connsiteY0" fmla="*/ 0 h 1260390"/>
                      <a:gd name="connsiteX1" fmla="*/ 30 w 766149"/>
                      <a:gd name="connsiteY1" fmla="*/ 609600 h 1260390"/>
                      <a:gd name="connsiteX2" fmla="*/ 733198 w 766149"/>
                      <a:gd name="connsiteY2" fmla="*/ 1260390 h 1260390"/>
                      <a:gd name="connsiteX3" fmla="*/ 733198 w 766149"/>
                      <a:gd name="connsiteY3" fmla="*/ 1260390 h 1260390"/>
                    </a:gdLst>
                    <a:ahLst/>
                    <a:cxnLst>
                      <a:cxn ang="0">
                        <a:pos x="connsiteX0" y="connsiteY0"/>
                      </a:cxn>
                      <a:cxn ang="0">
                        <a:pos x="connsiteX1" y="connsiteY1"/>
                      </a:cxn>
                      <a:cxn ang="0">
                        <a:pos x="connsiteX2" y="connsiteY2"/>
                      </a:cxn>
                      <a:cxn ang="0">
                        <a:pos x="connsiteX3" y="connsiteY3"/>
                      </a:cxn>
                    </a:cxnLst>
                    <a:rect l="l" t="t" r="r" b="b"/>
                    <a:pathLst>
                      <a:path w="766149" h="1260390">
                        <a:moveTo>
                          <a:pt x="766149" y="0"/>
                        </a:moveTo>
                        <a:cubicBezTo>
                          <a:pt x="385835" y="199767"/>
                          <a:pt x="5522" y="399535"/>
                          <a:pt x="30" y="609600"/>
                        </a:cubicBezTo>
                        <a:cubicBezTo>
                          <a:pt x="-5462" y="819665"/>
                          <a:pt x="733198" y="1260390"/>
                          <a:pt x="733198" y="1260390"/>
                        </a:cubicBezTo>
                        <a:lnTo>
                          <a:pt x="733198" y="1260390"/>
                        </a:ln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B956AF6-26FB-B35D-EB6A-C183F78F344B}"/>
              </a:ext>
            </a:extLst>
          </p:cNvPr>
          <p:cNvSpPr txBox="1"/>
          <p:nvPr/>
        </p:nvSpPr>
        <p:spPr>
          <a:xfrm>
            <a:off x="399189" y="3072104"/>
            <a:ext cx="620584" cy="461665"/>
          </a:xfrm>
          <a:prstGeom prst="rect">
            <a:avLst/>
          </a:prstGeom>
          <a:noFill/>
        </p:spPr>
        <p:txBody>
          <a:bodyPr wrap="square">
            <a:spAutoFit/>
          </a:bodyPr>
          <a:lstStyle/>
          <a:p>
            <a:r>
              <a:rPr lang="en-US" sz="2400" dirty="0"/>
              <a:t>✍️</a:t>
            </a:r>
          </a:p>
        </p:txBody>
      </p:sp>
    </p:spTree>
    <p:extLst>
      <p:ext uri="{BB962C8B-B14F-4D97-AF65-F5344CB8AC3E}">
        <p14:creationId xmlns:p14="http://schemas.microsoft.com/office/powerpoint/2010/main" val="4000492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35</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Self-supervised models</a:t>
            </a:r>
            <a:endParaRPr lang="en-US" b="0" dirty="0"/>
          </a:p>
        </p:txBody>
      </p:sp>
      <p:sp>
        <p:nvSpPr>
          <p:cNvPr id="6" name="Content Placeholder 2">
            <a:extLst>
              <a:ext uri="{FF2B5EF4-FFF2-40B4-BE49-F238E27FC236}">
                <a16:creationId xmlns:a16="http://schemas.microsoft.com/office/drawing/2014/main" id="{BA5A424F-A794-BDA7-897D-2AE60B05EC80}"/>
              </a:ext>
            </a:extLst>
          </p:cNvPr>
          <p:cNvSpPr txBox="1">
            <a:spLocks/>
          </p:cNvSpPr>
          <p:nvPr/>
        </p:nvSpPr>
        <p:spPr>
          <a:xfrm>
            <a:off x="384537" y="4174554"/>
            <a:ext cx="11438311" cy="21859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a:r>
              <a:rPr lang="en-US" sz="3200" i="1" dirty="0">
                <a:solidFill>
                  <a:schemeClr val="bg1"/>
                </a:solidFill>
                <a:latin typeface="Corbel" panose="020B0503020204020204" pitchFamily="34" charset="0"/>
              </a:rPr>
              <a:t>The resulting representations are closely tied to the end tasks </a:t>
            </a:r>
          </a:p>
          <a:p>
            <a:pPr lvl="1">
              <a:buClrTx/>
              <a:buFont typeface="Wingdings" pitchFamily="2" charset="2"/>
              <a:buChar char="Ø"/>
            </a:pPr>
            <a:r>
              <a:rPr lang="en-US" sz="2667" i="1" dirty="0">
                <a:solidFill>
                  <a:schemeClr val="bg1"/>
                </a:solidFill>
                <a:latin typeface="Corbel" panose="020B0503020204020204" pitchFamily="34" charset="0"/>
              </a:rPr>
              <a:t>Traditionally addressed by </a:t>
            </a:r>
            <a:r>
              <a:rPr lang="en-US" sz="2667" b="1" i="1" dirty="0">
                <a:solidFill>
                  <a:srgbClr val="E8A6A8"/>
                </a:solidFill>
                <a:latin typeface="Corbel" panose="020B0503020204020204" pitchFamily="34" charset="0"/>
              </a:rPr>
              <a:t>supervised</a:t>
            </a:r>
            <a:r>
              <a:rPr lang="en-US" sz="2667" b="1" i="1" dirty="0">
                <a:solidFill>
                  <a:schemeClr val="bg1"/>
                </a:solidFill>
                <a:latin typeface="Corbel" panose="020B0503020204020204" pitchFamily="34" charset="0"/>
              </a:rPr>
              <a:t> </a:t>
            </a:r>
            <a:r>
              <a:rPr lang="en-US" sz="2667" i="1" dirty="0">
                <a:solidFill>
                  <a:schemeClr val="bg1"/>
                </a:solidFill>
                <a:latin typeface="Corbel" panose="020B0503020204020204" pitchFamily="34" charset="0"/>
              </a:rPr>
              <a:t>learning </a:t>
            </a:r>
            <a:endParaRPr lang="en-US" sz="3200" i="1" dirty="0">
              <a:solidFill>
                <a:schemeClr val="bg1"/>
              </a:solidFill>
              <a:latin typeface="Corbel" panose="020B0503020204020204" pitchFamily="34" charset="0"/>
            </a:endParaRPr>
          </a:p>
          <a:p>
            <a:pPr marL="457189" indent="-457189"/>
            <a:r>
              <a:rPr lang="en-US" sz="3200" i="1" dirty="0">
                <a:solidFill>
                  <a:schemeClr val="bg1"/>
                </a:solidFill>
                <a:latin typeface="Corbel" panose="020B0503020204020204" pitchFamily="34" charset="0"/>
              </a:rPr>
              <a:t>Learning from unlabeled data </a:t>
            </a:r>
          </a:p>
          <a:p>
            <a:pPr marL="1066773" lvl="3" indent="-457189">
              <a:buFont typeface="Wingdings" pitchFamily="2" charset="2"/>
              <a:buChar char="Ø"/>
            </a:pPr>
            <a:r>
              <a:rPr lang="en-US" sz="2933" i="1" dirty="0">
                <a:solidFill>
                  <a:schemeClr val="bg1"/>
                </a:solidFill>
                <a:latin typeface="Corbel" panose="020B0503020204020204" pitchFamily="34" charset="0"/>
              </a:rPr>
              <a:t>A special case of </a:t>
            </a:r>
            <a:r>
              <a:rPr lang="en-US" sz="2933" b="1" i="1" dirty="0">
                <a:solidFill>
                  <a:srgbClr val="E8A6A8"/>
                </a:solidFill>
                <a:latin typeface="Corbel" panose="020B0503020204020204" pitchFamily="34" charset="0"/>
              </a:rPr>
              <a:t>unsupervised</a:t>
            </a:r>
            <a:r>
              <a:rPr lang="en-US" sz="2933" i="1" dirty="0">
                <a:solidFill>
                  <a:schemeClr val="bg1"/>
                </a:solidFill>
                <a:latin typeface="Corbel" panose="020B0503020204020204" pitchFamily="34" charset="0"/>
              </a:rPr>
              <a:t> learning </a:t>
            </a:r>
          </a:p>
        </p:txBody>
      </p:sp>
    </p:spTree>
    <p:extLst>
      <p:ext uri="{BB962C8B-B14F-4D97-AF65-F5344CB8AC3E}">
        <p14:creationId xmlns:p14="http://schemas.microsoft.com/office/powerpoint/2010/main" val="153966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xfrm>
            <a:off x="45545" y="366185"/>
            <a:ext cx="12172964" cy="994523"/>
          </a:xfrm>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sz="4700" dirty="0"/>
              <a:t>In-context Learning w/ </a:t>
            </a:r>
            <a:r>
              <a:rPr lang="en-US" sz="4700" b="1" dirty="0">
                <a:solidFill>
                  <a:srgbClr val="0070C0"/>
                </a:solidFill>
              </a:rPr>
              <a:t>Self-Supervised Models</a:t>
            </a:r>
            <a:endParaRPr sz="4700"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3175911" y="6241285"/>
            <a:ext cx="6096000"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latin typeface="Corbel" panose="020B0503020204020204" pitchFamily="34" charset="0"/>
                <a:hlinkClick r:id="rId3"/>
              </a:rPr>
              <a:t>https://6b.eleuther.ai/</a:t>
            </a:r>
            <a:r>
              <a:rPr lang="en-US" dirty="0">
                <a:latin typeface="Corbel" panose="020B0503020204020204" pitchFamily="34" charset="0"/>
              </a:rPr>
              <a:t> </a:t>
            </a: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221405" y="3455977"/>
            <a:ext cx="4895607" cy="2800767"/>
          </a:xfrm>
          <a:prstGeom prst="rect">
            <a:avLst/>
          </a:prstGeom>
          <a:solidFill>
            <a:schemeClr val="bg1">
              <a:lumMod val="95000"/>
            </a:schemeClr>
          </a:solidFill>
        </p:spPr>
        <p:txBody>
          <a:bodyPr wrap="square">
            <a:spAutoFit/>
          </a:bodyPr>
          <a:lstStyle/>
          <a:p>
            <a:pPr>
              <a:spcAft>
                <a:spcPts val="0"/>
              </a:spcAft>
            </a:pPr>
            <a:r>
              <a:rPr lang="en-US" sz="1600" dirty="0">
                <a:latin typeface="Consolas" panose="020B0609020204030204" pitchFamily="49" charset="0"/>
                <a:cs typeface="Consolas" panose="020B0609020204030204" pitchFamily="49" charset="0"/>
              </a:rPr>
              <a:t>Tweet: “I hate when my phone battery dies”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Sentiment: Negative. </a:t>
            </a:r>
            <a:br>
              <a:rPr lang="en-US"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a:spcAft>
                <a:spcPts val="0"/>
              </a:spcAft>
            </a:pPr>
            <a:r>
              <a:rPr lang="en-US" sz="1600" dirty="0">
                <a:latin typeface="Consolas" panose="020B0609020204030204" pitchFamily="49" charset="0"/>
                <a:cs typeface="Consolas" panose="020B0609020204030204" pitchFamily="49" charset="0"/>
              </a:rPr>
              <a:t>Tweet: “My day has been fine.”</a:t>
            </a:r>
          </a:p>
          <a:p>
            <a:pPr>
              <a:spcAft>
                <a:spcPts val="0"/>
              </a:spcAft>
            </a:pPr>
            <a:r>
              <a:rPr lang="en-US" sz="1600" dirty="0">
                <a:latin typeface="Consolas" panose="020B0609020204030204" pitchFamily="49" charset="0"/>
                <a:cs typeface="Consolas" panose="020B0609020204030204" pitchFamily="49" charset="0"/>
              </a:rPr>
              <a:t>Sentiment: Positive. </a:t>
            </a:r>
          </a:p>
          <a:p>
            <a:pPr>
              <a:spcAft>
                <a:spcPts val="0"/>
              </a:spcAft>
            </a:pP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Tweet: “This phone is useless!”</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Sentiment: Negative. </a:t>
            </a:r>
            <a:br>
              <a:rPr lang="en-US"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a:spcAft>
                <a:spcPts val="0"/>
              </a:spcAft>
            </a:pPr>
            <a:r>
              <a:rPr lang="en-US" sz="1600" dirty="0">
                <a:latin typeface="Consolas" panose="020B0609020204030204" pitchFamily="49" charset="0"/>
                <a:cs typeface="Consolas" panose="020B0609020204030204" pitchFamily="49" charset="0"/>
              </a:rPr>
              <a:t>Review: "I absolutely disliked it". </a:t>
            </a:r>
          </a:p>
          <a:p>
            <a:pPr>
              <a:spcAft>
                <a:spcPts val="0"/>
              </a:spcAft>
            </a:pPr>
            <a:r>
              <a:rPr lang="en-US" sz="1600" dirty="0">
                <a:latin typeface="Consolas" panose="020B0609020204030204" pitchFamily="49" charset="0"/>
                <a:cs typeface="Consolas" panose="020B0609020204030204" pitchFamily="49" charset="0"/>
              </a:rPr>
              <a:t>Sentiment: </a:t>
            </a: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 negative.</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92711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6"/>
          <p:cNvSpPr txBox="1">
            <a:spLocks noGrp="1"/>
          </p:cNvSpPr>
          <p:nvPr>
            <p:ph type="title"/>
          </p:nvPr>
        </p:nvSpPr>
        <p:spPr>
          <a:xfrm>
            <a:off x="45545" y="366185"/>
            <a:ext cx="12172964" cy="994523"/>
          </a:xfrm>
          <a:prstGeom prst="rect">
            <a:avLst/>
          </a:prstGeom>
        </p:spPr>
        <p:txBody>
          <a:bodyPr spcFirstLastPara="1" vert="horz" wrap="square" lIns="121900" tIns="121900" rIns="121900" bIns="121900" numCol="1" anchor="t" anchorCtr="0" compatLnSpc="1">
            <a:prstTxWarp prst="textNoShape">
              <a:avLst/>
            </a:prstTxWarp>
            <a:normAutofit/>
          </a:bodyPr>
          <a:lstStyle/>
          <a:p>
            <a:pPr lvl="0"/>
            <a:r>
              <a:rPr lang="en-US" sz="4700" dirty="0"/>
              <a:t>In-context Learning w/ </a:t>
            </a:r>
            <a:r>
              <a:rPr lang="en-US" sz="4700" b="1" dirty="0">
                <a:solidFill>
                  <a:srgbClr val="0070C0"/>
                </a:solidFill>
              </a:rPr>
              <a:t>Self-Supervised Models</a:t>
            </a:r>
            <a:endParaRPr sz="4700" dirty="0"/>
          </a:p>
        </p:txBody>
      </p:sp>
      <p:sp>
        <p:nvSpPr>
          <p:cNvPr id="2" name="Content Placeholder 1">
            <a:extLst>
              <a:ext uri="{FF2B5EF4-FFF2-40B4-BE49-F238E27FC236}">
                <a16:creationId xmlns:a16="http://schemas.microsoft.com/office/drawing/2014/main" id="{D8E4C90C-16CE-57A5-5968-DB7F3FDDEC2E}"/>
              </a:ext>
            </a:extLst>
          </p:cNvPr>
          <p:cNvSpPr>
            <a:spLocks noGrp="1"/>
          </p:cNvSpPr>
          <p:nvPr>
            <p:ph idx="1"/>
          </p:nvPr>
        </p:nvSpPr>
        <p:spPr/>
        <p:txBody>
          <a:bodyPr/>
          <a:lstStyle/>
          <a:p>
            <a:r>
              <a:rPr lang="en-US" b="1" dirty="0"/>
              <a:t>Goal:</a:t>
            </a:r>
            <a:r>
              <a:rPr lang="en-US" dirty="0"/>
              <a:t> Sentiment classification</a:t>
            </a:r>
          </a:p>
        </p:txBody>
      </p:sp>
      <p:sp>
        <p:nvSpPr>
          <p:cNvPr id="36" name="Google Shape;373;p62">
            <a:extLst>
              <a:ext uri="{FF2B5EF4-FFF2-40B4-BE49-F238E27FC236}">
                <a16:creationId xmlns:a16="http://schemas.microsoft.com/office/drawing/2014/main" id="{AE592CE4-EEF6-6AB9-BDE1-860588673AEE}"/>
              </a:ext>
            </a:extLst>
          </p:cNvPr>
          <p:cNvSpPr txBox="1">
            <a:spLocks/>
          </p:cNvSpPr>
          <p:nvPr/>
        </p:nvSpPr>
        <p:spPr>
          <a:xfrm>
            <a:off x="490079" y="3035244"/>
            <a:ext cx="11438311" cy="994523"/>
          </a:xfrm>
          <a:prstGeom prst="rect">
            <a:avLst/>
          </a:prstGeom>
        </p:spPr>
        <p:txBody>
          <a:bodyPr spcFirstLastPara="1" vert="horz" wrap="square" lIns="121900" tIns="121900" rIns="121900" bIns="121900" rtlCol="0" anchor="ctr" anchorCtr="0">
            <a:normAutofit/>
          </a:bodyPr>
          <a:lstStyle>
            <a:lvl1pPr lvl="0" algn="l" defTabSz="914400" rtl="0" eaLnBrk="1" latinLnBrk="0" hangingPunct="1">
              <a:lnSpc>
                <a:spcPct val="90000"/>
              </a:lnSpc>
              <a:spcBef>
                <a:spcPts val="0"/>
              </a:spcBef>
              <a:spcAft>
                <a:spcPts val="0"/>
              </a:spcAft>
              <a:buSzPts val="2800"/>
              <a:buNone/>
              <a:defRPr sz="36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buClrTx/>
              <a:buFontTx/>
            </a:pPr>
            <a:endParaRPr lang="en-US" sz="3733" dirty="0"/>
          </a:p>
        </p:txBody>
      </p:sp>
      <p:sp>
        <p:nvSpPr>
          <p:cNvPr id="4" name="TextBox 3">
            <a:extLst>
              <a:ext uri="{FF2B5EF4-FFF2-40B4-BE49-F238E27FC236}">
                <a16:creationId xmlns:a16="http://schemas.microsoft.com/office/drawing/2014/main" id="{69DCFFED-C6AC-0B28-F643-9CE9FF318DAE}"/>
              </a:ext>
            </a:extLst>
          </p:cNvPr>
          <p:cNvSpPr txBox="1"/>
          <p:nvPr/>
        </p:nvSpPr>
        <p:spPr>
          <a:xfrm>
            <a:off x="2447779" y="6339759"/>
            <a:ext cx="7330569" cy="369332"/>
          </a:xfrm>
          <a:prstGeom prst="rect">
            <a:avLst/>
          </a:prstGeom>
          <a:noFill/>
        </p:spPr>
        <p:txBody>
          <a:bodyPr wrap="square">
            <a:spAutoFit/>
          </a:bodyPr>
          <a:lstStyle/>
          <a:p>
            <a:pPr algn="ctr"/>
            <a:r>
              <a:rPr lang="en-US" dirty="0">
                <a:latin typeface="Corbel" panose="020B0503020204020204" pitchFamily="34" charset="0"/>
              </a:rPr>
              <a:t>Produced with GPT-J: </a:t>
            </a:r>
            <a:r>
              <a:rPr lang="en-US" dirty="0">
                <a:hlinkClick r:id="rId3"/>
              </a:rPr>
              <a:t>https://huggingface.co/bolbolzaban/gpt2-persian</a:t>
            </a:r>
            <a:r>
              <a:rPr lang="en-US" dirty="0"/>
              <a:t> </a:t>
            </a:r>
            <a:endParaRPr lang="en-US" dirty="0">
              <a:latin typeface="Corbel" panose="020B0503020204020204" pitchFamily="34" charset="0"/>
            </a:endParaRPr>
          </a:p>
        </p:txBody>
      </p:sp>
      <p:sp>
        <p:nvSpPr>
          <p:cNvPr id="5" name="Right Arrow 4">
            <a:extLst>
              <a:ext uri="{FF2B5EF4-FFF2-40B4-BE49-F238E27FC236}">
                <a16:creationId xmlns:a16="http://schemas.microsoft.com/office/drawing/2014/main" id="{09E1DD39-CC67-550F-D1A2-7FFD0AAF9BD6}"/>
              </a:ext>
            </a:extLst>
          </p:cNvPr>
          <p:cNvSpPr/>
          <p:nvPr/>
        </p:nvSpPr>
        <p:spPr>
          <a:xfrm>
            <a:off x="5208780" y="4040162"/>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22B7ACA-E68B-BD32-224E-C06B495CA4E0}"/>
              </a:ext>
            </a:extLst>
          </p:cNvPr>
          <p:cNvSpPr/>
          <p:nvPr/>
        </p:nvSpPr>
        <p:spPr>
          <a:xfrm>
            <a:off x="7801344" y="3993889"/>
            <a:ext cx="764600" cy="70249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B24A646-5105-937A-EE15-B8FF6DFC7612}"/>
              </a:ext>
            </a:extLst>
          </p:cNvPr>
          <p:cNvGrpSpPr/>
          <p:nvPr/>
        </p:nvGrpSpPr>
        <p:grpSpPr>
          <a:xfrm>
            <a:off x="6044728" y="3458853"/>
            <a:ext cx="1573779" cy="1843139"/>
            <a:chOff x="4508811" y="2560824"/>
            <a:chExt cx="1883280" cy="2071501"/>
          </a:xfrm>
        </p:grpSpPr>
        <p:sp>
          <p:nvSpPr>
            <p:cNvPr id="8" name="Rounded Rectangle 7">
              <a:extLst>
                <a:ext uri="{FF2B5EF4-FFF2-40B4-BE49-F238E27FC236}">
                  <a16:creationId xmlns:a16="http://schemas.microsoft.com/office/drawing/2014/main" id="{310F1792-5544-C0DC-6843-30920D3417FA}"/>
                </a:ext>
              </a:extLst>
            </p:cNvPr>
            <p:cNvSpPr/>
            <p:nvPr/>
          </p:nvSpPr>
          <p:spPr>
            <a:xfrm>
              <a:off x="4508811" y="2560824"/>
              <a:ext cx="1883280" cy="2071501"/>
            </a:xfrm>
            <a:prstGeom prst="roundRect">
              <a:avLst/>
            </a:prstGeom>
            <a:solidFill>
              <a:schemeClr val="accent4">
                <a:lumMod val="20000"/>
                <a:lumOff val="80000"/>
              </a:schemeClr>
            </a:solidFill>
            <a:ln>
              <a:solidFill>
                <a:srgbClr val="FFC000"/>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a:p>
              <a:pPr algn="ctr"/>
              <a:endParaRPr lang="en-US" i="1" dirty="0">
                <a:latin typeface="Merriweather Sans" panose="02000503060000020004" pitchFamily="2" charset="77"/>
              </a:endParaRPr>
            </a:p>
          </p:txBody>
        </p:sp>
        <p:grpSp>
          <p:nvGrpSpPr>
            <p:cNvPr id="9" name="Group 8">
              <a:extLst>
                <a:ext uri="{FF2B5EF4-FFF2-40B4-BE49-F238E27FC236}">
                  <a16:creationId xmlns:a16="http://schemas.microsoft.com/office/drawing/2014/main" id="{A39ACF86-C636-5637-9E83-B9730D7D7CA5}"/>
                </a:ext>
              </a:extLst>
            </p:cNvPr>
            <p:cNvGrpSpPr/>
            <p:nvPr/>
          </p:nvGrpSpPr>
          <p:grpSpPr>
            <a:xfrm>
              <a:off x="4757311" y="2903522"/>
              <a:ext cx="1326830" cy="1393914"/>
              <a:chOff x="5626949" y="3485616"/>
              <a:chExt cx="1326830" cy="1393914"/>
            </a:xfrm>
          </p:grpSpPr>
          <p:cxnSp>
            <p:nvCxnSpPr>
              <p:cNvPr id="10" name="Straight Connector 9">
                <a:extLst>
                  <a:ext uri="{FF2B5EF4-FFF2-40B4-BE49-F238E27FC236}">
                    <a16:creationId xmlns:a16="http://schemas.microsoft.com/office/drawing/2014/main" id="{EDDCE3C9-5C46-6D4B-BFB6-1118144887CE}"/>
                  </a:ext>
                </a:extLst>
              </p:cNvPr>
              <p:cNvCxnSpPr>
                <a:cxnSpLocks/>
                <a:stCxn id="27" idx="0"/>
                <a:endCxn id="37" idx="7"/>
              </p:cNvCxnSpPr>
              <p:nvPr/>
            </p:nvCxnSpPr>
            <p:spPr>
              <a:xfrm flipV="1">
                <a:off x="6281965" y="3570820"/>
                <a:ext cx="274712" cy="54821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3CC8D8-D767-4F1C-1222-2BF939394ECF}"/>
                  </a:ext>
                </a:extLst>
              </p:cNvPr>
              <p:cNvCxnSpPr>
                <a:cxnSpLocks/>
                <a:stCxn id="27" idx="0"/>
                <a:endCxn id="35" idx="1"/>
              </p:cNvCxnSpPr>
              <p:nvPr/>
            </p:nvCxnSpPr>
            <p:spPr>
              <a:xfrm flipH="1" flipV="1">
                <a:off x="5977160" y="3570202"/>
                <a:ext cx="304805" cy="54882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199ABC-5BF2-ADD9-7BF0-B24F8D9B0468}"/>
                  </a:ext>
                </a:extLst>
              </p:cNvPr>
              <p:cNvCxnSpPr>
                <a:cxnSpLocks/>
                <a:stCxn id="27" idx="7"/>
                <a:endCxn id="23" idx="7"/>
              </p:cNvCxnSpPr>
              <p:nvPr/>
            </p:nvCxnSpPr>
            <p:spPr>
              <a:xfrm flipH="1">
                <a:off x="5904678" y="4141795"/>
                <a:ext cx="432246" cy="55128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E9E377-1351-F9F0-0E61-004915C92E0F}"/>
                  </a:ext>
                </a:extLst>
              </p:cNvPr>
              <p:cNvCxnSpPr>
                <a:cxnSpLocks/>
                <a:stCxn id="28" idx="4"/>
                <a:endCxn id="25" idx="0"/>
              </p:cNvCxnSpPr>
              <p:nvPr/>
            </p:nvCxnSpPr>
            <p:spPr>
              <a:xfrm>
                <a:off x="6725110" y="4270289"/>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79A04C-CEC3-D2C8-A61F-830A296F5B56}"/>
                  </a:ext>
                </a:extLst>
              </p:cNvPr>
              <p:cNvCxnSpPr>
                <a:cxnSpLocks/>
                <a:stCxn id="26" idx="1"/>
                <a:endCxn id="24" idx="5"/>
              </p:cNvCxnSpPr>
              <p:nvPr/>
            </p:nvCxnSpPr>
            <p:spPr>
              <a:xfrm>
                <a:off x="5786903" y="4141177"/>
                <a:ext cx="550021" cy="66044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B5B92-DAC8-9942-2F8E-9B7851BAAEFB}"/>
                  </a:ext>
                </a:extLst>
              </p:cNvPr>
              <p:cNvCxnSpPr>
                <a:cxnSpLocks/>
                <a:endCxn id="24" idx="7"/>
              </p:cNvCxnSpPr>
              <p:nvPr/>
            </p:nvCxnSpPr>
            <p:spPr>
              <a:xfrm flipH="1">
                <a:off x="6336924" y="4118412"/>
                <a:ext cx="400394" cy="57328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1F79A-B6AC-6A08-01F8-6FE13A26B0FD}"/>
                  </a:ext>
                </a:extLst>
              </p:cNvPr>
              <p:cNvCxnSpPr>
                <a:cxnSpLocks/>
                <a:stCxn id="27" idx="1"/>
                <a:endCxn id="25" idx="1"/>
              </p:cNvCxnSpPr>
              <p:nvPr/>
            </p:nvCxnSpPr>
            <p:spPr>
              <a:xfrm>
                <a:off x="6227006" y="4141795"/>
                <a:ext cx="451002" cy="547709"/>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0782AA4-D7F0-0E33-C954-F389912B7BAC}"/>
                  </a:ext>
                </a:extLst>
              </p:cNvPr>
              <p:cNvGrpSpPr/>
              <p:nvPr/>
            </p:nvGrpSpPr>
            <p:grpSpPr>
              <a:xfrm>
                <a:off x="5811307" y="3485616"/>
                <a:ext cx="953115" cy="271041"/>
                <a:chOff x="5628907" y="4877003"/>
                <a:chExt cx="953115" cy="271041"/>
              </a:xfrm>
            </p:grpSpPr>
            <p:sp>
              <p:nvSpPr>
                <p:cNvPr id="34" name="Rectangle 33">
                  <a:extLst>
                    <a:ext uri="{FF2B5EF4-FFF2-40B4-BE49-F238E27FC236}">
                      <a16:creationId xmlns:a16="http://schemas.microsoft.com/office/drawing/2014/main" id="{AACCD3D4-25B6-41A1-B973-99A10FF68734}"/>
                    </a:ext>
                  </a:extLst>
                </p:cNvPr>
                <p:cNvSpPr/>
                <p:nvPr/>
              </p:nvSpPr>
              <p:spPr>
                <a:xfrm>
                  <a:off x="5628907" y="4877003"/>
                  <a:ext cx="953115"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91C1B260-9D8E-9AEC-B9F2-23E111B25B70}"/>
                    </a:ext>
                  </a:extLst>
                </p:cNvPr>
                <p:cNvSpPr/>
                <p:nvPr/>
              </p:nvSpPr>
              <p:spPr>
                <a:xfrm>
                  <a:off x="5771995" y="493882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C564C750-02C8-27C0-8704-35DF593DE5FD}"/>
                    </a:ext>
                  </a:extLst>
                </p:cNvPr>
                <p:cNvSpPr/>
                <p:nvPr/>
              </p:nvSpPr>
              <p:spPr>
                <a:xfrm>
                  <a:off x="6241594" y="493944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cxnSp>
            <p:nvCxnSpPr>
              <p:cNvPr id="18" name="Straight Connector 17">
                <a:extLst>
                  <a:ext uri="{FF2B5EF4-FFF2-40B4-BE49-F238E27FC236}">
                    <a16:creationId xmlns:a16="http://schemas.microsoft.com/office/drawing/2014/main" id="{C0F34029-CC51-C95E-C9C6-44613432BA6B}"/>
                  </a:ext>
                </a:extLst>
              </p:cNvPr>
              <p:cNvCxnSpPr>
                <a:stCxn id="26" idx="4"/>
                <a:endCxn id="23" idx="0"/>
              </p:cNvCxnSpPr>
              <p:nvPr/>
            </p:nvCxnSpPr>
            <p:spPr>
              <a:xfrm>
                <a:off x="5841862" y="4273860"/>
                <a:ext cx="7857" cy="39645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498A54D-76B5-C6F0-16D4-92CF1082F42A}"/>
                  </a:ext>
                </a:extLst>
              </p:cNvPr>
              <p:cNvSpPr/>
              <p:nvPr/>
            </p:nvSpPr>
            <p:spPr>
              <a:xfrm>
                <a:off x="5628907" y="4608489"/>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2E83DED-419E-0759-3AD3-ADDD4AF55FF4}"/>
                  </a:ext>
                </a:extLst>
              </p:cNvPr>
              <p:cNvSpPr/>
              <p:nvPr/>
            </p:nvSpPr>
            <p:spPr>
              <a:xfrm>
                <a:off x="5626949" y="4056591"/>
                <a:ext cx="1324872" cy="271041"/>
              </a:xfrm>
              <a:prstGeom prst="rect">
                <a:avLst/>
              </a:prstGeom>
              <a:solidFill>
                <a:srgbClr val="A6AAA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32F5B15-860E-DB74-7F01-7A73B015C680}"/>
                  </a:ext>
                </a:extLst>
              </p:cNvPr>
              <p:cNvCxnSpPr>
                <a:cxnSpLocks/>
                <a:stCxn id="28" idx="7"/>
                <a:endCxn id="23" idx="3"/>
              </p:cNvCxnSpPr>
              <p:nvPr/>
            </p:nvCxnSpPr>
            <p:spPr>
              <a:xfrm flipH="1">
                <a:off x="5794760" y="4137606"/>
                <a:ext cx="985309" cy="665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336F8A-562C-53BE-27D8-01EC0154BE7E}"/>
                  </a:ext>
                </a:extLst>
              </p:cNvPr>
              <p:cNvCxnSpPr>
                <a:cxnSpLocks/>
                <a:stCxn id="26" idx="1"/>
              </p:cNvCxnSpPr>
              <p:nvPr/>
            </p:nvCxnSpPr>
            <p:spPr>
              <a:xfrm>
                <a:off x="5786903" y="4141177"/>
                <a:ext cx="1010695" cy="6618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F7B22F9-C518-CE4D-1D21-188A0D90ADB7}"/>
                  </a:ext>
                </a:extLst>
              </p:cNvPr>
              <p:cNvSpPr/>
              <p:nvPr/>
            </p:nvSpPr>
            <p:spPr>
              <a:xfrm>
                <a:off x="5771995" y="467031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8C496B6D-BD6E-4FB1-2320-2144C42429B4}"/>
                  </a:ext>
                </a:extLst>
              </p:cNvPr>
              <p:cNvSpPr/>
              <p:nvPr/>
            </p:nvSpPr>
            <p:spPr>
              <a:xfrm>
                <a:off x="6204241" y="4668934"/>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3990D6E-4E37-24C9-9A61-00D45AAF5768}"/>
                  </a:ext>
                </a:extLst>
              </p:cNvPr>
              <p:cNvSpPr/>
              <p:nvPr/>
            </p:nvSpPr>
            <p:spPr>
              <a:xfrm>
                <a:off x="6655243" y="4666739"/>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070D170-EC41-D22E-B8A3-CB1AB01FF936}"/>
                  </a:ext>
                </a:extLst>
              </p:cNvPr>
              <p:cNvSpPr/>
              <p:nvPr/>
            </p:nvSpPr>
            <p:spPr>
              <a:xfrm>
                <a:off x="5764138" y="4118412"/>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544F68A-08E5-106B-0F1A-F9BFA1D71E01}"/>
                  </a:ext>
                </a:extLst>
              </p:cNvPr>
              <p:cNvSpPr/>
              <p:nvPr/>
            </p:nvSpPr>
            <p:spPr>
              <a:xfrm>
                <a:off x="6204241" y="4119030"/>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A32F3D0-EA75-0FC9-AFD5-22F9F81509D9}"/>
                  </a:ext>
                </a:extLst>
              </p:cNvPr>
              <p:cNvSpPr/>
              <p:nvPr/>
            </p:nvSpPr>
            <p:spPr>
              <a:xfrm>
                <a:off x="6647386" y="4114841"/>
                <a:ext cx="155448" cy="15544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B9675A5-2777-C934-2076-355BEBAC2DFB}"/>
                  </a:ext>
                </a:extLst>
              </p:cNvPr>
              <p:cNvCxnSpPr>
                <a:cxnSpLocks/>
                <a:stCxn id="27" idx="4"/>
                <a:endCxn id="24" idx="0"/>
              </p:cNvCxnSpPr>
              <p:nvPr/>
            </p:nvCxnSpPr>
            <p:spPr>
              <a:xfrm>
                <a:off x="6281965" y="4274478"/>
                <a:ext cx="0" cy="394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F41730-11F4-2E9A-AABD-1F55379EECA7}"/>
                  </a:ext>
                </a:extLst>
              </p:cNvPr>
              <p:cNvCxnSpPr>
                <a:cxnSpLocks/>
                <a:stCxn id="28" idx="5"/>
                <a:endCxn id="37" idx="1"/>
              </p:cNvCxnSpPr>
              <p:nvPr/>
            </p:nvCxnSpPr>
            <p:spPr>
              <a:xfrm flipH="1" flipV="1">
                <a:off x="6446759" y="3570820"/>
                <a:ext cx="333310" cy="676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CFDC53-E07A-EB85-F598-C3CD9BA40405}"/>
                  </a:ext>
                </a:extLst>
              </p:cNvPr>
              <p:cNvCxnSpPr>
                <a:cxnSpLocks/>
                <a:stCxn id="28" idx="1"/>
                <a:endCxn id="35" idx="5"/>
              </p:cNvCxnSpPr>
              <p:nvPr/>
            </p:nvCxnSpPr>
            <p:spPr>
              <a:xfrm flipH="1" flipV="1">
                <a:off x="6087078" y="3680120"/>
                <a:ext cx="583073" cy="4574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80D03-0481-6013-9C88-F2EE6BFB6DA0}"/>
                  </a:ext>
                </a:extLst>
              </p:cNvPr>
              <p:cNvCxnSpPr>
                <a:cxnSpLocks/>
                <a:stCxn id="26" idx="7"/>
                <a:endCxn id="37" idx="3"/>
              </p:cNvCxnSpPr>
              <p:nvPr/>
            </p:nvCxnSpPr>
            <p:spPr>
              <a:xfrm flipV="1">
                <a:off x="5896821" y="3680738"/>
                <a:ext cx="549938" cy="4604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0A9896-5722-5F0D-5FF9-5A14319807E9}"/>
                  </a:ext>
                </a:extLst>
              </p:cNvPr>
              <p:cNvCxnSpPr>
                <a:cxnSpLocks/>
                <a:stCxn id="26" idx="0"/>
                <a:endCxn id="35" idx="7"/>
              </p:cNvCxnSpPr>
              <p:nvPr/>
            </p:nvCxnSpPr>
            <p:spPr>
              <a:xfrm flipV="1">
                <a:off x="5841862" y="3570202"/>
                <a:ext cx="245216" cy="548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TextBox 37">
            <a:extLst>
              <a:ext uri="{FF2B5EF4-FFF2-40B4-BE49-F238E27FC236}">
                <a16:creationId xmlns:a16="http://schemas.microsoft.com/office/drawing/2014/main" id="{886C43AF-3043-62B6-8718-7DF154149542}"/>
              </a:ext>
            </a:extLst>
          </p:cNvPr>
          <p:cNvSpPr txBox="1"/>
          <p:nvPr/>
        </p:nvSpPr>
        <p:spPr>
          <a:xfrm>
            <a:off x="221405" y="2991742"/>
            <a:ext cx="4895607" cy="2800767"/>
          </a:xfrm>
          <a:prstGeom prst="rect">
            <a:avLst/>
          </a:prstGeom>
          <a:solidFill>
            <a:schemeClr val="bg1">
              <a:lumMod val="95000"/>
            </a:schemeClr>
          </a:solidFill>
        </p:spPr>
        <p:txBody>
          <a:bodyPr wrap="square">
            <a:spAutoFit/>
          </a:bodyPr>
          <a:lstStyle/>
          <a:p>
            <a:pPr algn="r" rtl="1">
              <a:spcAft>
                <a:spcPts val="0"/>
              </a:spcAft>
            </a:pPr>
            <a:r>
              <a:rPr lang="fa-IR" sz="1600" dirty="0"/>
              <a:t>جمله: این رستوران خیلی بده!‌</a:t>
            </a:r>
            <a:br>
              <a:rPr lang="en-US" sz="1600" dirty="0"/>
            </a:br>
            <a:r>
              <a:rPr lang="fa-IR" sz="1600" dirty="0"/>
              <a:t>احساس: منفی </a:t>
            </a:r>
            <a:br>
              <a:rPr lang="en-US" sz="1600" dirty="0"/>
            </a:br>
            <a:br>
              <a:rPr lang="en-US" sz="1600" dirty="0"/>
            </a:br>
            <a:r>
              <a:rPr lang="fa-IR" sz="1600" dirty="0"/>
              <a:t>جمله: </a:t>
            </a:r>
            <a:r>
              <a:rPr lang="fa-IR" sz="1600" dirty="0" err="1"/>
              <a:t>غذاش</a:t>
            </a:r>
            <a:r>
              <a:rPr lang="fa-IR" sz="1600" dirty="0"/>
              <a:t> خیلی خوب بود!‌</a:t>
            </a:r>
            <a:br>
              <a:rPr lang="en-US" sz="1600" dirty="0"/>
            </a:br>
            <a:r>
              <a:rPr lang="fa-IR" sz="1600" dirty="0"/>
              <a:t> احساس: مثبت </a:t>
            </a:r>
            <a:br>
              <a:rPr lang="en-US" sz="1600" dirty="0"/>
            </a:br>
            <a:br>
              <a:rPr lang="en-US" sz="1600" dirty="0"/>
            </a:br>
            <a:r>
              <a:rPr lang="fa-IR" sz="1600" dirty="0"/>
              <a:t>جمله:‌ </a:t>
            </a:r>
            <a:r>
              <a:rPr lang="fa-IR" sz="1600" dirty="0" err="1"/>
              <a:t>فضاش</a:t>
            </a:r>
            <a:r>
              <a:rPr lang="fa-IR" sz="1600" dirty="0"/>
              <a:t> بد نبود اما در کل لذت نبردم. </a:t>
            </a:r>
            <a:br>
              <a:rPr lang="en-US" sz="1600" dirty="0"/>
            </a:br>
            <a:r>
              <a:rPr lang="fa-IR" sz="1600" dirty="0"/>
              <a:t>احساس: منفی </a:t>
            </a:r>
            <a:br>
              <a:rPr lang="en-US" sz="1600" dirty="0"/>
            </a:br>
            <a:br>
              <a:rPr lang="en-US" sz="1600" dirty="0"/>
            </a:br>
            <a:r>
              <a:rPr lang="fa-IR" sz="1600" dirty="0"/>
              <a:t>جمله: بهترین </a:t>
            </a:r>
            <a:r>
              <a:rPr lang="fa-IR" sz="1600" dirty="0" err="1"/>
              <a:t>رستورانی</a:t>
            </a:r>
            <a:r>
              <a:rPr lang="fa-IR" sz="1600" dirty="0"/>
              <a:t> بود که امتحان کرده بودم. احساس:</a:t>
            </a:r>
            <a:endParaRPr lang="en-US" sz="1600"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8C714558-B8E0-7C05-1D98-C7D91EE494AF}"/>
              </a:ext>
            </a:extLst>
          </p:cNvPr>
          <p:cNvSpPr txBox="1"/>
          <p:nvPr/>
        </p:nvSpPr>
        <p:spPr>
          <a:xfrm>
            <a:off x="8661936" y="4115453"/>
            <a:ext cx="2497587" cy="379656"/>
          </a:xfrm>
          <a:prstGeom prst="rect">
            <a:avLst/>
          </a:prstGeom>
          <a:solidFill>
            <a:schemeClr val="bg1">
              <a:lumMod val="95000"/>
            </a:schemeClr>
          </a:solidFill>
        </p:spPr>
        <p:txBody>
          <a:bodyPr wrap="square">
            <a:spAutoFit/>
          </a:bodyPr>
          <a:lstStyle/>
          <a:p>
            <a:pPr>
              <a:spcAft>
                <a:spcPts val="1600"/>
              </a:spcAft>
            </a:pPr>
            <a:r>
              <a:rPr lang="en-US" dirty="0">
                <a:latin typeface="Consolas" panose="020B0609020204030204" pitchFamily="49" charset="0"/>
                <a:cs typeface="Consolas" panose="020B0609020204030204" pitchFamily="49" charset="0"/>
              </a:rPr>
              <a:t>“</a:t>
            </a:r>
            <a:r>
              <a:rPr lang="fa-IR" dirty="0"/>
              <a:t>مثبت</a:t>
            </a:r>
            <a:r>
              <a:rPr lang="en-US" dirty="0">
                <a:latin typeface="Consolas" panose="020B0609020204030204" pitchFamily="49" charset="0"/>
                <a:cs typeface="Consolas" panose="020B0609020204030204" pitchFamily="49" charset="0"/>
              </a:rPr>
              <a:t>”</a:t>
            </a:r>
            <a:endParaRPr lang="en-US" sz="1867"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28833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38</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fontScale="90000"/>
          </a:bodyPr>
          <a:lstStyle/>
          <a:p>
            <a:r>
              <a:rPr lang="en-US" dirty="0">
                <a:solidFill>
                  <a:srgbClr val="009545"/>
                </a:solidFill>
              </a:rPr>
              <a:t>✓ </a:t>
            </a:r>
            <a:r>
              <a:rPr lang="en-US" dirty="0"/>
              <a:t>In-context prompting </a:t>
            </a:r>
            <a:r>
              <a:rPr lang="en-US" b="0" dirty="0"/>
              <a:t>of language models is a convenient way to make them solve tasks, </a:t>
            </a:r>
            <a:r>
              <a:rPr lang="en-US" dirty="0"/>
              <a:t>without additional training</a:t>
            </a:r>
            <a:r>
              <a:rPr lang="en-US" b="0" dirty="0"/>
              <a:t>.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333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8364-1E5C-454E-95E1-A3835C9349B4}"/>
              </a:ext>
            </a:extLst>
          </p:cNvPr>
          <p:cNvSpPr>
            <a:spLocks noGrp="1"/>
          </p:cNvSpPr>
          <p:nvPr>
            <p:ph type="title"/>
          </p:nvPr>
        </p:nvSpPr>
        <p:spPr/>
        <p:txBody>
          <a:bodyPr/>
          <a:lstStyle/>
          <a:p>
            <a:r>
              <a:rPr lang="en-US" dirty="0"/>
              <a:t>Fine-tuning Language Models </a:t>
            </a:r>
          </a:p>
        </p:txBody>
      </p:sp>
      <p:sp>
        <p:nvSpPr>
          <p:cNvPr id="4" name="Slide Number Placeholder 3">
            <a:extLst>
              <a:ext uri="{FF2B5EF4-FFF2-40B4-BE49-F238E27FC236}">
                <a16:creationId xmlns:a16="http://schemas.microsoft.com/office/drawing/2014/main" id="{05EE844A-F3E1-A241-A0E3-0D713B85FCE0}"/>
              </a:ext>
            </a:extLst>
          </p:cNvPr>
          <p:cNvSpPr>
            <a:spLocks noGrp="1"/>
          </p:cNvSpPr>
          <p:nvPr>
            <p:ph type="sldNum" sz="quarter" idx="12"/>
          </p:nvPr>
        </p:nvSpPr>
        <p:spPr>
          <a:xfrm>
            <a:off x="-1431189" y="3429001"/>
            <a:ext cx="332347" cy="163736"/>
          </a:xfrm>
        </p:spPr>
        <p:txBody>
          <a:bodyPr/>
          <a:lstStyle/>
          <a:p>
            <a:pPr>
              <a:defRPr/>
            </a:pPr>
            <a:fld id="{0121240C-47AF-2F4D-83B3-CC3EDF50F794}" type="slidenum">
              <a:rPr lang="en-US" smtClean="0"/>
              <a:pPr>
                <a:defRPr/>
              </a:pPr>
              <a:t>39</a:t>
            </a:fld>
            <a:endParaRPr lang="en-US" dirty="0"/>
          </a:p>
        </p:txBody>
      </p:sp>
      <p:sp>
        <p:nvSpPr>
          <p:cNvPr id="27" name="Rectangle 26">
            <a:extLst>
              <a:ext uri="{FF2B5EF4-FFF2-40B4-BE49-F238E27FC236}">
                <a16:creationId xmlns:a16="http://schemas.microsoft.com/office/drawing/2014/main" id="{FD52B511-29EB-D84F-B5E8-66879CB00BC7}"/>
              </a:ext>
            </a:extLst>
          </p:cNvPr>
          <p:cNvSpPr/>
          <p:nvPr/>
        </p:nvSpPr>
        <p:spPr>
          <a:xfrm>
            <a:off x="2794933" y="2598824"/>
            <a:ext cx="1673545"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Language Model</a:t>
            </a:r>
          </a:p>
        </p:txBody>
      </p:sp>
      <p:sp>
        <p:nvSpPr>
          <p:cNvPr id="28" name="Rectangle 27">
            <a:extLst>
              <a:ext uri="{FF2B5EF4-FFF2-40B4-BE49-F238E27FC236}">
                <a16:creationId xmlns:a16="http://schemas.microsoft.com/office/drawing/2014/main" id="{DD1BE039-0C37-424F-B81D-DA4013CDCCAD}"/>
              </a:ext>
            </a:extLst>
          </p:cNvPr>
          <p:cNvSpPr/>
          <p:nvPr/>
        </p:nvSpPr>
        <p:spPr>
          <a:xfrm>
            <a:off x="5259227" y="2598823"/>
            <a:ext cx="1673545"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Classifier</a:t>
            </a:r>
          </a:p>
        </p:txBody>
      </p:sp>
      <p:sp>
        <p:nvSpPr>
          <p:cNvPr id="29" name="Rectangle 28">
            <a:extLst>
              <a:ext uri="{FF2B5EF4-FFF2-40B4-BE49-F238E27FC236}">
                <a16:creationId xmlns:a16="http://schemas.microsoft.com/office/drawing/2014/main" id="{4A748CE7-779C-8949-B77B-1D0B69572973}"/>
              </a:ext>
            </a:extLst>
          </p:cNvPr>
          <p:cNvSpPr/>
          <p:nvPr/>
        </p:nvSpPr>
        <p:spPr>
          <a:xfrm>
            <a:off x="9251056" y="2847300"/>
            <a:ext cx="965775" cy="496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loss</a:t>
            </a:r>
          </a:p>
        </p:txBody>
      </p:sp>
      <p:sp>
        <p:nvSpPr>
          <p:cNvPr id="30" name="TextBox 29">
            <a:extLst>
              <a:ext uri="{FF2B5EF4-FFF2-40B4-BE49-F238E27FC236}">
                <a16:creationId xmlns:a16="http://schemas.microsoft.com/office/drawing/2014/main" id="{C8EB38F9-8848-5C4E-B8FD-45B45993C7BB}"/>
              </a:ext>
            </a:extLst>
          </p:cNvPr>
          <p:cNvSpPr txBox="1"/>
          <p:nvPr/>
        </p:nvSpPr>
        <p:spPr>
          <a:xfrm>
            <a:off x="1307597" y="2896123"/>
            <a:ext cx="737702" cy="400110"/>
          </a:xfrm>
          <a:prstGeom prst="rect">
            <a:avLst/>
          </a:prstGeom>
          <a:noFill/>
        </p:spPr>
        <p:txBody>
          <a:bodyPr wrap="none" rtlCol="0">
            <a:spAutoFit/>
          </a:bodyPr>
          <a:lstStyle/>
          <a:p>
            <a:r>
              <a:rPr lang="en-US" sz="2000" dirty="0"/>
              <a:t>input</a:t>
            </a:r>
          </a:p>
        </p:txBody>
      </p:sp>
      <p:cxnSp>
        <p:nvCxnSpPr>
          <p:cNvPr id="32" name="Straight Arrow Connector 31">
            <a:extLst>
              <a:ext uri="{FF2B5EF4-FFF2-40B4-BE49-F238E27FC236}">
                <a16:creationId xmlns:a16="http://schemas.microsoft.com/office/drawing/2014/main" id="{EFE63A8D-5D07-1843-B32A-4AA646B0056D}"/>
              </a:ext>
            </a:extLst>
          </p:cNvPr>
          <p:cNvCxnSpPr>
            <a:stCxn id="30" idx="3"/>
            <a:endCxn id="27" idx="1"/>
          </p:cNvCxnSpPr>
          <p:nvPr/>
        </p:nvCxnSpPr>
        <p:spPr>
          <a:xfrm flipV="1">
            <a:off x="2045299" y="3095781"/>
            <a:ext cx="749634" cy="397"/>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06FA4B-F281-6B49-AA95-559CB85613B2}"/>
              </a:ext>
            </a:extLst>
          </p:cNvPr>
          <p:cNvCxnSpPr>
            <a:cxnSpLocks/>
            <a:stCxn id="27" idx="3"/>
          </p:cNvCxnSpPr>
          <p:nvPr/>
        </p:nvCxnSpPr>
        <p:spPr>
          <a:xfrm>
            <a:off x="4468478" y="3095781"/>
            <a:ext cx="801304" cy="0"/>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C6A14B-227A-FA4D-885E-F160C0B9D757}"/>
              </a:ext>
            </a:extLst>
          </p:cNvPr>
          <p:cNvCxnSpPr>
            <a:cxnSpLocks/>
            <a:stCxn id="28" idx="3"/>
            <a:endCxn id="42" idx="1"/>
          </p:cNvCxnSpPr>
          <p:nvPr/>
        </p:nvCxnSpPr>
        <p:spPr>
          <a:xfrm>
            <a:off x="6932772" y="3095780"/>
            <a:ext cx="567380" cy="1293"/>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4E47723-8E15-FD49-AEB3-E40FE1B85D5F}"/>
              </a:ext>
            </a:extLst>
          </p:cNvPr>
          <p:cNvCxnSpPr>
            <a:cxnSpLocks/>
            <a:stCxn id="42" idx="3"/>
            <a:endCxn id="29" idx="1"/>
          </p:cNvCxnSpPr>
          <p:nvPr/>
        </p:nvCxnSpPr>
        <p:spPr>
          <a:xfrm flipV="1">
            <a:off x="8765242" y="3095779"/>
            <a:ext cx="485814" cy="1294"/>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Connection Line">
            <a:extLst>
              <a:ext uri="{FF2B5EF4-FFF2-40B4-BE49-F238E27FC236}">
                <a16:creationId xmlns:a16="http://schemas.microsoft.com/office/drawing/2014/main" id="{5E074B19-1221-4646-9143-04C1F720301F}"/>
              </a:ext>
            </a:extLst>
          </p:cNvPr>
          <p:cNvSpPr/>
          <p:nvPr/>
        </p:nvSpPr>
        <p:spPr>
          <a:xfrm>
            <a:off x="3782455" y="3561768"/>
            <a:ext cx="5614612" cy="1373710"/>
          </a:xfrm>
          <a:custGeom>
            <a:avLst/>
            <a:gdLst/>
            <a:ahLst/>
            <a:cxnLst>
              <a:cxn ang="0">
                <a:pos x="wd2" y="hd2"/>
              </a:cxn>
              <a:cxn ang="5400000">
                <a:pos x="wd2" y="hd2"/>
              </a:cxn>
              <a:cxn ang="10800000">
                <a:pos x="wd2" y="hd2"/>
              </a:cxn>
              <a:cxn ang="16200000">
                <a:pos x="wd2" y="hd2"/>
              </a:cxn>
            </a:cxnLst>
            <a:rect l="0" t="0" r="r" b="b"/>
            <a:pathLst>
              <a:path w="21600" h="16217" extrusionOk="0">
                <a:moveTo>
                  <a:pt x="0" y="2006"/>
                </a:moveTo>
                <a:cubicBezTo>
                  <a:pt x="8071" y="21600"/>
                  <a:pt x="15271" y="20931"/>
                  <a:pt x="21600" y="0"/>
                </a:cubicBezTo>
              </a:path>
            </a:pathLst>
          </a:custGeom>
          <a:ln w="19050">
            <a:headEnd type="arrow" w="med" len="med"/>
          </a:ln>
        </p:spPr>
        <p:style>
          <a:lnRef idx="1">
            <a:schemeClr val="accent1"/>
          </a:lnRef>
          <a:fillRef idx="0">
            <a:schemeClr val="accent1"/>
          </a:fillRef>
          <a:effectRef idx="0">
            <a:schemeClr val="accent1"/>
          </a:effectRef>
          <a:fontRef idx="minor">
            <a:schemeClr val="tx1"/>
          </a:fontRef>
        </p:style>
        <p:txBody>
          <a:bodyPr/>
          <a:lstStyle/>
          <a:p>
            <a:endParaRPr/>
          </a:p>
        </p:txBody>
      </p:sp>
      <p:sp>
        <p:nvSpPr>
          <p:cNvPr id="42" name="TextBox 41">
            <a:extLst>
              <a:ext uri="{FF2B5EF4-FFF2-40B4-BE49-F238E27FC236}">
                <a16:creationId xmlns:a16="http://schemas.microsoft.com/office/drawing/2014/main" id="{AE4D8312-9B4F-6E45-83EA-106BFF5C59C4}"/>
              </a:ext>
            </a:extLst>
          </p:cNvPr>
          <p:cNvSpPr txBox="1"/>
          <p:nvPr/>
        </p:nvSpPr>
        <p:spPr>
          <a:xfrm>
            <a:off x="7500152" y="2897018"/>
            <a:ext cx="1265090" cy="400110"/>
          </a:xfrm>
          <a:prstGeom prst="rect">
            <a:avLst/>
          </a:prstGeom>
          <a:noFill/>
        </p:spPr>
        <p:txBody>
          <a:bodyPr wrap="none" rtlCol="0">
            <a:spAutoFit/>
          </a:bodyPr>
          <a:lstStyle/>
          <a:p>
            <a:r>
              <a:rPr lang="en-US" sz="2000" dirty="0"/>
              <a:t>prediction</a:t>
            </a:r>
          </a:p>
        </p:txBody>
      </p:sp>
      <p:sp>
        <p:nvSpPr>
          <p:cNvPr id="43" name="TextBox 42">
            <a:extLst>
              <a:ext uri="{FF2B5EF4-FFF2-40B4-BE49-F238E27FC236}">
                <a16:creationId xmlns:a16="http://schemas.microsoft.com/office/drawing/2014/main" id="{5A8033F6-1795-9743-8856-5CFD52002905}"/>
              </a:ext>
            </a:extLst>
          </p:cNvPr>
          <p:cNvSpPr txBox="1"/>
          <p:nvPr/>
        </p:nvSpPr>
        <p:spPr>
          <a:xfrm>
            <a:off x="9108611" y="1825068"/>
            <a:ext cx="1250663" cy="400110"/>
          </a:xfrm>
          <a:prstGeom prst="rect">
            <a:avLst/>
          </a:prstGeom>
          <a:noFill/>
        </p:spPr>
        <p:txBody>
          <a:bodyPr wrap="none" rtlCol="0">
            <a:spAutoFit/>
          </a:bodyPr>
          <a:lstStyle/>
          <a:p>
            <a:r>
              <a:rPr lang="en-US" sz="2000" dirty="0"/>
              <a:t>Gold label</a:t>
            </a:r>
          </a:p>
        </p:txBody>
      </p:sp>
      <p:cxnSp>
        <p:nvCxnSpPr>
          <p:cNvPr id="48" name="Straight Arrow Connector 47">
            <a:extLst>
              <a:ext uri="{FF2B5EF4-FFF2-40B4-BE49-F238E27FC236}">
                <a16:creationId xmlns:a16="http://schemas.microsoft.com/office/drawing/2014/main" id="{827A1376-6B1F-CC4A-9DE9-BADF979283A6}"/>
              </a:ext>
            </a:extLst>
          </p:cNvPr>
          <p:cNvCxnSpPr>
            <a:cxnSpLocks/>
            <a:stCxn id="43" idx="2"/>
            <a:endCxn id="29" idx="0"/>
          </p:cNvCxnSpPr>
          <p:nvPr/>
        </p:nvCxnSpPr>
        <p:spPr>
          <a:xfrm>
            <a:off x="9733943" y="2225178"/>
            <a:ext cx="1" cy="622122"/>
          </a:xfrm>
          <a:prstGeom prst="straightConnector1">
            <a:avLst/>
          </a:prstGeom>
          <a:ln w="28575">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537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6CA59-0562-294A-84E2-A15C7832F49D}"/>
              </a:ext>
            </a:extLst>
          </p:cNvPr>
          <p:cNvSpPr>
            <a:spLocks noGrp="1"/>
          </p:cNvSpPr>
          <p:nvPr>
            <p:ph type="title"/>
          </p:nvPr>
        </p:nvSpPr>
        <p:spPr/>
        <p:txBody>
          <a:bodyPr/>
          <a:lstStyle/>
          <a:p>
            <a:r>
              <a:rPr lang="en-US" dirty="0"/>
              <a:t>Leaderboards: NLP is on-par w/ humans</a:t>
            </a:r>
          </a:p>
        </p:txBody>
      </p:sp>
      <p:pic>
        <p:nvPicPr>
          <p:cNvPr id="6" name="Content Placeholder 5" descr="Graphical user interface&#10;&#10;Description automatically generated">
            <a:extLst>
              <a:ext uri="{FF2B5EF4-FFF2-40B4-BE49-F238E27FC236}">
                <a16:creationId xmlns:a16="http://schemas.microsoft.com/office/drawing/2014/main" id="{20CDE73E-6910-344D-8A09-1597B7381F89}"/>
              </a:ext>
            </a:extLst>
          </p:cNvPr>
          <p:cNvPicPr>
            <a:picLocks noGrp="1" noChangeAspect="1"/>
          </p:cNvPicPr>
          <p:nvPr>
            <p:ph idx="1"/>
          </p:nvPr>
        </p:nvPicPr>
        <p:blipFill rotWithShape="1">
          <a:blip r:embed="rId2"/>
          <a:srcRect b="19293"/>
          <a:stretch/>
        </p:blipFill>
        <p:spPr>
          <a:xfrm>
            <a:off x="2910126" y="1392646"/>
            <a:ext cx="6972159" cy="4903379"/>
          </a:xfrm>
        </p:spPr>
      </p:pic>
      <p:sp>
        <p:nvSpPr>
          <p:cNvPr id="4" name="Slide Number Placeholder 3">
            <a:extLst>
              <a:ext uri="{FF2B5EF4-FFF2-40B4-BE49-F238E27FC236}">
                <a16:creationId xmlns:a16="http://schemas.microsoft.com/office/drawing/2014/main" id="{6DBDD6E0-82F6-E54F-BD07-845CB386F3D6}"/>
              </a:ext>
            </a:extLst>
          </p:cNvPr>
          <p:cNvSpPr>
            <a:spLocks noGrp="1"/>
          </p:cNvSpPr>
          <p:nvPr>
            <p:ph type="sldNum" sz="quarter" idx="12"/>
          </p:nvPr>
        </p:nvSpPr>
        <p:spPr/>
        <p:txBody>
          <a:bodyPr/>
          <a:lstStyle/>
          <a:p>
            <a:pPr>
              <a:defRPr/>
            </a:pPr>
            <a:fld id="{0121240C-47AF-2F4D-83B3-CC3EDF50F794}" type="slidenum">
              <a:rPr lang="en-US" smtClean="0"/>
              <a:pPr>
                <a:defRPr/>
              </a:pPr>
              <a:t>4</a:t>
            </a:fld>
            <a:endParaRPr lang="en-US" dirty="0"/>
          </a:p>
        </p:txBody>
      </p:sp>
      <p:sp>
        <p:nvSpPr>
          <p:cNvPr id="7" name="Rectangle 6">
            <a:extLst>
              <a:ext uri="{FF2B5EF4-FFF2-40B4-BE49-F238E27FC236}">
                <a16:creationId xmlns:a16="http://schemas.microsoft.com/office/drawing/2014/main" id="{7FAAA108-7559-7349-BF5C-60F836E87D72}"/>
              </a:ext>
            </a:extLst>
          </p:cNvPr>
          <p:cNvSpPr/>
          <p:nvPr/>
        </p:nvSpPr>
        <p:spPr>
          <a:xfrm>
            <a:off x="63148" y="6468301"/>
            <a:ext cx="5630067" cy="369332"/>
          </a:xfrm>
          <a:prstGeom prst="rect">
            <a:avLst/>
          </a:prstGeom>
        </p:spPr>
        <p:txBody>
          <a:bodyPr wrap="none">
            <a:spAutoFit/>
          </a:bodyPr>
          <a:lstStyle/>
          <a:p>
            <a:r>
              <a:rPr lang="en-US" dirty="0">
                <a:solidFill>
                  <a:schemeClr val="accent1"/>
                </a:solidFill>
                <a:latin typeface="Consolas" panose="020B0609020204030204" pitchFamily="49" charset="0"/>
                <a:cs typeface="Consolas" panose="020B0609020204030204" pitchFamily="49" charset="0"/>
              </a:rPr>
              <a:t>https://super.gluebenchmark.com/leaderboard</a:t>
            </a:r>
            <a:endParaRPr lang="en-US"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67202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40</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Language models</a:t>
            </a:r>
            <a:r>
              <a:rPr lang="en-US" b="0" dirty="0"/>
              <a:t> are trained once, then fine-tuned for each task with few examples.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3775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93"/>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pPr>
              <a:spcBef>
                <a:spcPts val="0"/>
              </a:spcBef>
            </a:pPr>
            <a:r>
              <a:rPr lang="en"/>
              <a:t>New Age of NLP</a:t>
            </a:r>
            <a:endParaRPr/>
          </a:p>
        </p:txBody>
      </p:sp>
      <p:sp>
        <p:nvSpPr>
          <p:cNvPr id="558" name="Google Shape;558;p93"/>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0" indent="0">
              <a:spcBef>
                <a:spcPts val="0"/>
              </a:spcBef>
              <a:buNone/>
            </a:pPr>
            <a:r>
              <a:rPr lang="en"/>
              <a:t>Pre-1993: Rule based NLP</a:t>
            </a:r>
            <a:endParaRPr/>
          </a:p>
          <a:p>
            <a:pPr marL="0" indent="0">
              <a:spcBef>
                <a:spcPts val="1600"/>
              </a:spcBef>
              <a:buNone/>
            </a:pPr>
            <a:r>
              <a:rPr lang="en"/>
              <a:t>1993 - 2020: Statistical NLP</a:t>
            </a:r>
            <a:endParaRPr/>
          </a:p>
          <a:p>
            <a:pPr marL="0" indent="0">
              <a:spcBef>
                <a:spcPts val="1600"/>
              </a:spcBef>
              <a:buNone/>
            </a:pPr>
            <a:r>
              <a:rPr lang="en"/>
              <a:t>2020: Language Model based NLP</a:t>
            </a:r>
            <a:endParaRPr/>
          </a:p>
          <a:p>
            <a:pPr marL="0" indent="0">
              <a:spcBef>
                <a:spcPts val="1600"/>
              </a:spcBef>
              <a:buNone/>
            </a:pPr>
            <a:endParaRPr/>
          </a:p>
          <a:p>
            <a:pPr marL="0" indent="0">
              <a:spcBef>
                <a:spcPts val="1600"/>
              </a:spcBef>
              <a:spcAft>
                <a:spcPts val="1600"/>
              </a:spcAft>
              <a:buNone/>
            </a:pPr>
            <a:r>
              <a:rPr lang="en"/>
              <a:t>The manner in which we have started to do NLP is qualitatively different from before</a:t>
            </a:r>
            <a:endParaRPr/>
          </a:p>
        </p:txBody>
      </p:sp>
    </p:spTree>
    <p:extLst>
      <p:ext uri="{BB962C8B-B14F-4D97-AF65-F5344CB8AC3E}">
        <p14:creationId xmlns:p14="http://schemas.microsoft.com/office/powerpoint/2010/main" val="2126311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a:xfrm>
            <a:off x="376845" y="366185"/>
            <a:ext cx="11438311" cy="994523"/>
          </a:xfrm>
        </p:spPr>
        <p:txBody>
          <a:bodyPr/>
          <a:lstStyle/>
          <a:p>
            <a:r>
              <a:rPr lang="en-US" dirty="0"/>
              <a:t>Scaling Self-Supervised Models </a:t>
            </a:r>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pPr marL="0" indent="0">
              <a:buNone/>
            </a:pPr>
            <a:endParaRPr lang="en-US" dirty="0"/>
          </a:p>
        </p:txBody>
      </p:sp>
      <p:pic>
        <p:nvPicPr>
          <p:cNvPr id="28678" name="Picture 6" descr="How to duplicate a document">
            <a:extLst>
              <a:ext uri="{FF2B5EF4-FFF2-40B4-BE49-F238E27FC236}">
                <a16:creationId xmlns:a16="http://schemas.microsoft.com/office/drawing/2014/main" id="{64045534-4236-D846-9C38-7098C996E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85" y="4237752"/>
            <a:ext cx="1200147" cy="15241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ow to duplicate a document">
            <a:extLst>
              <a:ext uri="{FF2B5EF4-FFF2-40B4-BE49-F238E27FC236}">
                <a16:creationId xmlns:a16="http://schemas.microsoft.com/office/drawing/2014/main" id="{3F7BBF44-66A7-7646-8BB7-0D1E5AC18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4316361" y="4320863"/>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ow to duplicate a document">
            <a:extLst>
              <a:ext uri="{FF2B5EF4-FFF2-40B4-BE49-F238E27FC236}">
                <a16:creationId xmlns:a16="http://schemas.microsoft.com/office/drawing/2014/main" id="{35370EEC-3721-9045-8D96-2BED95D1AC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4788481" y="3905838"/>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ow to duplicate a document">
            <a:extLst>
              <a:ext uri="{FF2B5EF4-FFF2-40B4-BE49-F238E27FC236}">
                <a16:creationId xmlns:a16="http://schemas.microsoft.com/office/drawing/2014/main" id="{40ADEB81-137B-E047-A6B5-34211A8E0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8681905" y="4504626"/>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ow to duplicate a document">
            <a:extLst>
              <a:ext uri="{FF2B5EF4-FFF2-40B4-BE49-F238E27FC236}">
                <a16:creationId xmlns:a16="http://schemas.microsoft.com/office/drawing/2014/main" id="{2C185F66-336E-1F4C-8690-656146D20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7" t="3109" r="1893" b="2345"/>
          <a:stretch/>
        </p:blipFill>
        <p:spPr bwMode="auto">
          <a:xfrm>
            <a:off x="9154025" y="4089601"/>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ow to duplicate a document">
            <a:extLst>
              <a:ext uri="{FF2B5EF4-FFF2-40B4-BE49-F238E27FC236}">
                <a16:creationId xmlns:a16="http://schemas.microsoft.com/office/drawing/2014/main" id="{60E2C633-D039-8241-91BB-520D3DC3D9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9730347" y="3429001"/>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ow to duplicate a document">
            <a:extLst>
              <a:ext uri="{FF2B5EF4-FFF2-40B4-BE49-F238E27FC236}">
                <a16:creationId xmlns:a16="http://schemas.microsoft.com/office/drawing/2014/main" id="{654025E2-08C4-B343-BD1F-8B4604ED09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9548819" y="4575795"/>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ow to duplicate a document">
            <a:extLst>
              <a:ext uri="{FF2B5EF4-FFF2-40B4-BE49-F238E27FC236}">
                <a16:creationId xmlns:a16="http://schemas.microsoft.com/office/drawing/2014/main" id="{2086D7E2-B36F-0E42-BD01-61D809D521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10257030" y="4402314"/>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How to duplicate a document">
            <a:extLst>
              <a:ext uri="{FF2B5EF4-FFF2-40B4-BE49-F238E27FC236}">
                <a16:creationId xmlns:a16="http://schemas.microsoft.com/office/drawing/2014/main" id="{5304D959-DAC1-4F43-9DA7-82A8C05679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10409430" y="3837271"/>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ow to duplicate a document">
            <a:extLst>
              <a:ext uri="{FF2B5EF4-FFF2-40B4-BE49-F238E27FC236}">
                <a16:creationId xmlns:a16="http://schemas.microsoft.com/office/drawing/2014/main" id="{88C6AC1E-94AF-5345-A714-8F60AEDF5A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9425583" y="4254310"/>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ow to duplicate a document">
            <a:extLst>
              <a:ext uri="{FF2B5EF4-FFF2-40B4-BE49-F238E27FC236}">
                <a16:creationId xmlns:a16="http://schemas.microsoft.com/office/drawing/2014/main" id="{DE9B6310-F9F4-8D4C-8318-29C5B3BA01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8458681" y="3756149"/>
            <a:ext cx="1151407" cy="14410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How to duplicate a document">
            <a:extLst>
              <a:ext uri="{FF2B5EF4-FFF2-40B4-BE49-F238E27FC236}">
                <a16:creationId xmlns:a16="http://schemas.microsoft.com/office/drawing/2014/main" id="{87857C67-B937-BB4A-A4EE-8434E15ADD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7" t="3109" r="1893" b="2345"/>
          <a:stretch/>
        </p:blipFill>
        <p:spPr bwMode="auto">
          <a:xfrm>
            <a:off x="8119551" y="4130981"/>
            <a:ext cx="1151407" cy="144107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606C6E3-7682-CB47-AFB0-6CD59FA8BC6C}"/>
              </a:ext>
            </a:extLst>
          </p:cNvPr>
          <p:cNvSpPr/>
          <p:nvPr/>
        </p:nvSpPr>
        <p:spPr>
          <a:xfrm>
            <a:off x="467343" y="3591422"/>
            <a:ext cx="1460708" cy="523220"/>
          </a:xfrm>
          <a:prstGeom prst="rect">
            <a:avLst/>
          </a:prstGeom>
        </p:spPr>
        <p:txBody>
          <a:bodyPr wrap="square">
            <a:spAutoFit/>
          </a:bodyPr>
          <a:lstStyle/>
          <a:p>
            <a:pPr algn="ctr"/>
            <a:r>
              <a:rPr lang="en-US" sz="1400" i="1" dirty="0"/>
              <a:t>cheap freely-available text </a:t>
            </a:r>
            <a:endParaRPr lang="en-US" sz="1400" dirty="0"/>
          </a:p>
        </p:txBody>
      </p:sp>
      <p:sp>
        <p:nvSpPr>
          <p:cNvPr id="40" name="Rectangle 39">
            <a:extLst>
              <a:ext uri="{FF2B5EF4-FFF2-40B4-BE49-F238E27FC236}">
                <a16:creationId xmlns:a16="http://schemas.microsoft.com/office/drawing/2014/main" id="{D4CA8CC0-FFE3-5A4F-8225-C9498396D797}"/>
              </a:ext>
            </a:extLst>
          </p:cNvPr>
          <p:cNvSpPr/>
          <p:nvPr/>
        </p:nvSpPr>
        <p:spPr>
          <a:xfrm>
            <a:off x="403191" y="5909542"/>
            <a:ext cx="1460708" cy="307777"/>
          </a:xfrm>
          <a:prstGeom prst="rect">
            <a:avLst/>
          </a:prstGeom>
        </p:spPr>
        <p:txBody>
          <a:bodyPr wrap="square">
            <a:spAutoFit/>
          </a:bodyPr>
          <a:lstStyle/>
          <a:p>
            <a:pPr algn="ctr"/>
            <a:r>
              <a:rPr lang="en-US" sz="1400" i="1" dirty="0"/>
              <a:t>1GB</a:t>
            </a:r>
            <a:endParaRPr lang="en-US" sz="1400" dirty="0"/>
          </a:p>
        </p:txBody>
      </p:sp>
      <p:sp>
        <p:nvSpPr>
          <p:cNvPr id="41" name="Rectangle 40">
            <a:extLst>
              <a:ext uri="{FF2B5EF4-FFF2-40B4-BE49-F238E27FC236}">
                <a16:creationId xmlns:a16="http://schemas.microsoft.com/office/drawing/2014/main" id="{B163FFA9-89B8-0B41-8EBB-ECC6D3E159E9}"/>
              </a:ext>
            </a:extLst>
          </p:cNvPr>
          <p:cNvSpPr/>
          <p:nvPr/>
        </p:nvSpPr>
        <p:spPr>
          <a:xfrm>
            <a:off x="4323857" y="5909542"/>
            <a:ext cx="1460708" cy="307777"/>
          </a:xfrm>
          <a:prstGeom prst="rect">
            <a:avLst/>
          </a:prstGeom>
        </p:spPr>
        <p:txBody>
          <a:bodyPr wrap="square">
            <a:spAutoFit/>
          </a:bodyPr>
          <a:lstStyle/>
          <a:p>
            <a:pPr algn="ctr"/>
            <a:r>
              <a:rPr lang="en-US" sz="1400" i="1" dirty="0"/>
              <a:t>10GB</a:t>
            </a:r>
            <a:endParaRPr lang="en-US" sz="1400" dirty="0"/>
          </a:p>
        </p:txBody>
      </p:sp>
      <p:sp>
        <p:nvSpPr>
          <p:cNvPr id="42" name="Rectangle 41">
            <a:extLst>
              <a:ext uri="{FF2B5EF4-FFF2-40B4-BE49-F238E27FC236}">
                <a16:creationId xmlns:a16="http://schemas.microsoft.com/office/drawing/2014/main" id="{F666B1A2-459A-1C41-AA92-4317405CDB80}"/>
              </a:ext>
            </a:extLst>
          </p:cNvPr>
          <p:cNvSpPr/>
          <p:nvPr/>
        </p:nvSpPr>
        <p:spPr>
          <a:xfrm>
            <a:off x="9102957" y="6005688"/>
            <a:ext cx="1460708" cy="307777"/>
          </a:xfrm>
          <a:prstGeom prst="rect">
            <a:avLst/>
          </a:prstGeom>
        </p:spPr>
        <p:txBody>
          <a:bodyPr wrap="square">
            <a:spAutoFit/>
          </a:bodyPr>
          <a:lstStyle/>
          <a:p>
            <a:pPr algn="ctr"/>
            <a:r>
              <a:rPr lang="en-US" sz="1400" i="1" dirty="0"/>
              <a:t>10TB</a:t>
            </a:r>
            <a:endParaRPr lang="en-US" sz="1400" dirty="0"/>
          </a:p>
        </p:txBody>
      </p:sp>
    </p:spTree>
    <p:extLst>
      <p:ext uri="{BB962C8B-B14F-4D97-AF65-F5344CB8AC3E}">
        <p14:creationId xmlns:p14="http://schemas.microsoft.com/office/powerpoint/2010/main" val="1817799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28;p70">
            <a:extLst>
              <a:ext uri="{FF2B5EF4-FFF2-40B4-BE49-F238E27FC236}">
                <a16:creationId xmlns:a16="http://schemas.microsoft.com/office/drawing/2014/main" id="{8D1EB83C-5919-8F7B-27F6-7E898D356286}"/>
              </a:ext>
            </a:extLst>
          </p:cNvPr>
          <p:cNvPicPr preferRelativeResize="0"/>
          <p:nvPr/>
        </p:nvPicPr>
        <p:blipFill rotWithShape="1">
          <a:blip r:embed="rId3">
            <a:alphaModFix/>
          </a:blip>
          <a:srcRect l="4668" t="14423" r="2619" b="3566"/>
          <a:stretch/>
        </p:blipFill>
        <p:spPr>
          <a:xfrm>
            <a:off x="3229231" y="2053966"/>
            <a:ext cx="8710140" cy="4540421"/>
          </a:xfrm>
          <a:prstGeom prst="rect">
            <a:avLst/>
          </a:prstGeom>
          <a:noFill/>
          <a:ln>
            <a:noFill/>
          </a:ln>
        </p:spPr>
      </p:pic>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p:txBody>
          <a:bodyPr/>
          <a:lstStyle/>
          <a:p>
            <a:r>
              <a:rPr lang="en-US" dirty="0"/>
              <a:t>Scaling Self-Supervised Models </a:t>
            </a:r>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r>
              <a:rPr lang="en-US" dirty="0"/>
              <a:t>Larger models </a:t>
            </a:r>
          </a:p>
          <a:p>
            <a:endParaRPr lang="en-US" dirty="0"/>
          </a:p>
          <a:p>
            <a:pPr marL="0" indent="0">
              <a:buNone/>
            </a:pPr>
            <a:endParaRPr lang="en-US" dirty="0"/>
          </a:p>
        </p:txBody>
      </p:sp>
    </p:spTree>
    <p:extLst>
      <p:ext uri="{BB962C8B-B14F-4D97-AF65-F5344CB8AC3E}">
        <p14:creationId xmlns:p14="http://schemas.microsoft.com/office/powerpoint/2010/main" val="3279755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F29-8647-7844-92AF-84F5869BAF25}"/>
              </a:ext>
            </a:extLst>
          </p:cNvPr>
          <p:cNvSpPr>
            <a:spLocks noGrp="1"/>
          </p:cNvSpPr>
          <p:nvPr>
            <p:ph type="title"/>
          </p:nvPr>
        </p:nvSpPr>
        <p:spPr/>
        <p:txBody>
          <a:bodyPr/>
          <a:lstStyle/>
          <a:p>
            <a:r>
              <a:rPr lang="en-US" dirty="0"/>
              <a:t>Scaling Self-Supervised Models </a:t>
            </a:r>
          </a:p>
        </p:txBody>
      </p:sp>
      <p:sp>
        <p:nvSpPr>
          <p:cNvPr id="3" name="Content Placeholder 2">
            <a:extLst>
              <a:ext uri="{FF2B5EF4-FFF2-40B4-BE49-F238E27FC236}">
                <a16:creationId xmlns:a16="http://schemas.microsoft.com/office/drawing/2014/main" id="{E84CBEAF-0A72-2F48-82A2-8BBDD7366089}"/>
              </a:ext>
            </a:extLst>
          </p:cNvPr>
          <p:cNvSpPr>
            <a:spLocks noGrp="1"/>
          </p:cNvSpPr>
          <p:nvPr>
            <p:ph idx="1"/>
          </p:nvPr>
        </p:nvSpPr>
        <p:spPr/>
        <p:txBody>
          <a:bodyPr/>
          <a:lstStyle/>
          <a:p>
            <a:r>
              <a:rPr lang="en-US" dirty="0"/>
              <a:t>Larger pre-training datasets </a:t>
            </a:r>
          </a:p>
          <a:p>
            <a:endParaRPr lang="en-US" dirty="0"/>
          </a:p>
          <a:p>
            <a:r>
              <a:rPr lang="en-US" dirty="0"/>
              <a:t>Larger models </a:t>
            </a:r>
          </a:p>
          <a:p>
            <a:endParaRPr lang="en-US" dirty="0"/>
          </a:p>
          <a:p>
            <a:pPr marL="0" indent="0">
              <a:buNone/>
            </a:pPr>
            <a:endParaRPr lang="en-US" dirty="0"/>
          </a:p>
        </p:txBody>
      </p:sp>
      <p:pic>
        <p:nvPicPr>
          <p:cNvPr id="4" name="Google Shape;565;p94">
            <a:extLst>
              <a:ext uri="{FF2B5EF4-FFF2-40B4-BE49-F238E27FC236}">
                <a16:creationId xmlns:a16="http://schemas.microsoft.com/office/drawing/2014/main" id="{0BC719BE-A093-69DC-1CDE-FD4DEF089E55}"/>
              </a:ext>
            </a:extLst>
          </p:cNvPr>
          <p:cNvPicPr preferRelativeResize="0"/>
          <p:nvPr/>
        </p:nvPicPr>
        <p:blipFill>
          <a:blip r:embed="rId3">
            <a:alphaModFix/>
          </a:blip>
          <a:stretch>
            <a:fillRect/>
          </a:stretch>
        </p:blipFill>
        <p:spPr>
          <a:xfrm>
            <a:off x="3999058" y="2151852"/>
            <a:ext cx="7816097" cy="4635808"/>
          </a:xfrm>
          <a:prstGeom prst="rect">
            <a:avLst/>
          </a:prstGeom>
          <a:noFill/>
          <a:ln>
            <a:noFill/>
          </a:ln>
        </p:spPr>
      </p:pic>
      <p:sp>
        <p:nvSpPr>
          <p:cNvPr id="6" name="Google Shape;566;p94">
            <a:extLst>
              <a:ext uri="{FF2B5EF4-FFF2-40B4-BE49-F238E27FC236}">
                <a16:creationId xmlns:a16="http://schemas.microsoft.com/office/drawing/2014/main" id="{D51573AC-2105-962E-89A2-7395EF04D3A5}"/>
              </a:ext>
            </a:extLst>
          </p:cNvPr>
          <p:cNvSpPr txBox="1"/>
          <p:nvPr/>
        </p:nvSpPr>
        <p:spPr>
          <a:xfrm>
            <a:off x="236167" y="5572763"/>
            <a:ext cx="4000000" cy="106666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dirty="0">
                <a:solidFill>
                  <a:schemeClr val="bg1">
                    <a:lumMod val="50000"/>
                  </a:schemeClr>
                </a:solidFill>
                <a:highlight>
                  <a:srgbClr val="FFFFFF"/>
                </a:highlight>
              </a:rPr>
              <a:t>Sevilla, Jaime, Lennart Heim, Anson Ho, </a:t>
            </a:r>
            <a:r>
              <a:rPr lang="en" sz="1333" dirty="0" err="1">
                <a:solidFill>
                  <a:schemeClr val="bg1">
                    <a:lumMod val="50000"/>
                  </a:schemeClr>
                </a:solidFill>
                <a:highlight>
                  <a:srgbClr val="FFFFFF"/>
                </a:highlight>
              </a:rPr>
              <a:t>Tamay</a:t>
            </a:r>
            <a:r>
              <a:rPr lang="en" sz="1333" dirty="0">
                <a:solidFill>
                  <a:schemeClr val="bg1">
                    <a:lumMod val="50000"/>
                  </a:schemeClr>
                </a:solidFill>
                <a:highlight>
                  <a:srgbClr val="FFFFFF"/>
                </a:highlight>
              </a:rPr>
              <a:t> </a:t>
            </a:r>
            <a:r>
              <a:rPr lang="en" sz="1333" dirty="0" err="1">
                <a:solidFill>
                  <a:schemeClr val="bg1">
                    <a:lumMod val="50000"/>
                  </a:schemeClr>
                </a:solidFill>
                <a:highlight>
                  <a:srgbClr val="FFFFFF"/>
                </a:highlight>
              </a:rPr>
              <a:t>Besiroglu</a:t>
            </a:r>
            <a:r>
              <a:rPr lang="en" sz="1333" dirty="0">
                <a:solidFill>
                  <a:schemeClr val="bg1">
                    <a:lumMod val="50000"/>
                  </a:schemeClr>
                </a:solidFill>
                <a:highlight>
                  <a:srgbClr val="FFFFFF"/>
                </a:highlight>
              </a:rPr>
              <a:t>, Marius </a:t>
            </a:r>
            <a:r>
              <a:rPr lang="en" sz="1333" dirty="0" err="1">
                <a:solidFill>
                  <a:schemeClr val="bg1">
                    <a:lumMod val="50000"/>
                  </a:schemeClr>
                </a:solidFill>
                <a:highlight>
                  <a:srgbClr val="FFFFFF"/>
                </a:highlight>
              </a:rPr>
              <a:t>Hobbhahn</a:t>
            </a:r>
            <a:r>
              <a:rPr lang="en" sz="1333" dirty="0">
                <a:solidFill>
                  <a:schemeClr val="bg1">
                    <a:lumMod val="50000"/>
                  </a:schemeClr>
                </a:solidFill>
                <a:highlight>
                  <a:srgbClr val="FFFFFF"/>
                </a:highlight>
              </a:rPr>
              <a:t>, and Pablo Villalobos. "Compute trends across three eras of machine learning." </a:t>
            </a:r>
            <a:r>
              <a:rPr lang="en" sz="1333" i="1" dirty="0" err="1">
                <a:solidFill>
                  <a:schemeClr val="bg1">
                    <a:lumMod val="50000"/>
                  </a:schemeClr>
                </a:solidFill>
                <a:highlight>
                  <a:srgbClr val="FFFFFF"/>
                </a:highlight>
              </a:rPr>
              <a:t>arXiv</a:t>
            </a:r>
            <a:r>
              <a:rPr lang="en" sz="1333" i="1" dirty="0">
                <a:solidFill>
                  <a:schemeClr val="bg1">
                    <a:lumMod val="50000"/>
                  </a:schemeClr>
                </a:solidFill>
                <a:highlight>
                  <a:srgbClr val="FFFFFF"/>
                </a:highlight>
              </a:rPr>
              <a:t> preprint arXiv:2202.05924</a:t>
            </a:r>
            <a:r>
              <a:rPr lang="en" sz="1333" dirty="0">
                <a:solidFill>
                  <a:schemeClr val="bg1">
                    <a:lumMod val="50000"/>
                  </a:schemeClr>
                </a:solidFill>
                <a:highlight>
                  <a:srgbClr val="FFFFFF"/>
                </a:highlight>
              </a:rPr>
              <a:t> (2022).</a:t>
            </a:r>
            <a:endParaRPr dirty="0">
              <a:solidFill>
                <a:schemeClr val="bg1">
                  <a:lumMod val="50000"/>
                </a:schemeClr>
              </a:solidFill>
            </a:endParaRPr>
          </a:p>
        </p:txBody>
      </p:sp>
    </p:spTree>
    <p:extLst>
      <p:ext uri="{BB962C8B-B14F-4D97-AF65-F5344CB8AC3E}">
        <p14:creationId xmlns:p14="http://schemas.microsoft.com/office/powerpoint/2010/main" val="2158093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82020" y="1285780"/>
            <a:ext cx="7610904" cy="4924705"/>
          </a:xfrm>
          <a:prstGeom prst="rect">
            <a:avLst/>
          </a:prstGeom>
        </p:spPr>
      </p:pic>
      <p:sp>
        <p:nvSpPr>
          <p:cNvPr id="3" name="object 3"/>
          <p:cNvSpPr txBox="1">
            <a:spLocks noGrp="1"/>
          </p:cNvSpPr>
          <p:nvPr>
            <p:ph type="title"/>
          </p:nvPr>
        </p:nvSpPr>
        <p:spPr>
          <a:xfrm>
            <a:off x="502461" y="773380"/>
            <a:ext cx="15251081" cy="755762"/>
          </a:xfrm>
          <a:prstGeom prst="rect">
            <a:avLst/>
          </a:prstGeom>
        </p:spPr>
        <p:txBody>
          <a:bodyPr vert="horz" wrap="square" lIns="0" tIns="16933" rIns="0" bIns="0" rtlCol="0" anchor="ctr">
            <a:spAutoFit/>
          </a:bodyPr>
          <a:lstStyle/>
          <a:p>
            <a:pPr marL="16933">
              <a:lnSpc>
                <a:spcPct val="100000"/>
              </a:lnSpc>
              <a:spcBef>
                <a:spcPts val="133"/>
              </a:spcBef>
            </a:pPr>
            <a:r>
              <a:rPr spc="-20" dirty="0"/>
              <a:t>In-context</a:t>
            </a:r>
            <a:r>
              <a:rPr spc="-67" dirty="0"/>
              <a:t> </a:t>
            </a:r>
            <a:r>
              <a:rPr spc="-13" dirty="0"/>
              <a:t>learning</a:t>
            </a:r>
            <a:r>
              <a:rPr spc="-67" dirty="0"/>
              <a:t> </a:t>
            </a:r>
            <a:r>
              <a:rPr spc="-33" dirty="0"/>
              <a:t>results</a:t>
            </a:r>
          </a:p>
        </p:txBody>
      </p:sp>
      <p:sp>
        <p:nvSpPr>
          <p:cNvPr id="6" name="Content Placeholder 5">
            <a:extLst>
              <a:ext uri="{FF2B5EF4-FFF2-40B4-BE49-F238E27FC236}">
                <a16:creationId xmlns:a16="http://schemas.microsoft.com/office/drawing/2014/main" id="{8F1EA8FC-A523-1C77-0CDB-BE641238AD99}"/>
              </a:ext>
            </a:extLst>
          </p:cNvPr>
          <p:cNvSpPr>
            <a:spLocks noGrp="1"/>
          </p:cNvSpPr>
          <p:nvPr>
            <p:ph idx="1"/>
          </p:nvPr>
        </p:nvSpPr>
        <p:spPr/>
        <p:txBody>
          <a:bodyPr/>
          <a:lstStyle/>
          <a:p>
            <a:endParaRPr lang="en-US"/>
          </a:p>
        </p:txBody>
      </p:sp>
      <p:sp>
        <p:nvSpPr>
          <p:cNvPr id="5" name="object 5"/>
          <p:cNvSpPr txBox="1"/>
          <p:nvPr/>
        </p:nvSpPr>
        <p:spPr>
          <a:xfrm>
            <a:off x="6234574" y="6342051"/>
            <a:ext cx="5841153" cy="256480"/>
          </a:xfrm>
          <a:prstGeom prst="rect">
            <a:avLst/>
          </a:prstGeom>
        </p:spPr>
        <p:txBody>
          <a:bodyPr vert="horz" wrap="square" lIns="0" tIns="0" rIns="0" bIns="0" rtlCol="0">
            <a:spAutoFit/>
          </a:bodyPr>
          <a:lstStyle/>
          <a:p>
            <a:pPr marL="16933">
              <a:lnSpc>
                <a:spcPts val="1973"/>
              </a:lnSpc>
            </a:pPr>
            <a:r>
              <a:rPr sz="1667" u="heavy" spc="-7" dirty="0">
                <a:solidFill>
                  <a:srgbClr val="FF5252"/>
                </a:solidFill>
                <a:uFill>
                  <a:solidFill>
                    <a:srgbClr val="FF5252"/>
                  </a:solidFill>
                </a:uFill>
                <a:latin typeface="Arial MT"/>
                <a:cs typeface="Arial MT"/>
                <a:hlinkClick r:id="rId3"/>
              </a:rPr>
              <a:t>Brown</a:t>
            </a:r>
            <a:r>
              <a:rPr sz="1667" u="heavy" spc="-20" dirty="0">
                <a:solidFill>
                  <a:srgbClr val="FF5252"/>
                </a:solidFill>
                <a:uFill>
                  <a:solidFill>
                    <a:srgbClr val="FF5252"/>
                  </a:solidFill>
                </a:uFill>
                <a:latin typeface="Arial MT"/>
                <a:cs typeface="Arial MT"/>
                <a:hlinkClick r:id="rId3"/>
              </a:rPr>
              <a:t> </a:t>
            </a:r>
            <a:r>
              <a:rPr sz="1667" u="heavy" spc="-7" dirty="0">
                <a:solidFill>
                  <a:srgbClr val="FF5252"/>
                </a:solidFill>
                <a:uFill>
                  <a:solidFill>
                    <a:srgbClr val="FF5252"/>
                  </a:solidFill>
                </a:uFill>
                <a:latin typeface="Arial MT"/>
                <a:cs typeface="Arial MT"/>
                <a:hlinkClick r:id="rId3"/>
              </a:rPr>
              <a:t>et</a:t>
            </a:r>
            <a:r>
              <a:rPr sz="1667" u="heavy" spc="-13" dirty="0">
                <a:solidFill>
                  <a:srgbClr val="FF5252"/>
                </a:solidFill>
                <a:uFill>
                  <a:solidFill>
                    <a:srgbClr val="FF5252"/>
                  </a:solidFill>
                </a:uFill>
                <a:latin typeface="Arial MT"/>
                <a:cs typeface="Arial MT"/>
                <a:hlinkClick r:id="rId3"/>
              </a:rPr>
              <a:t> </a:t>
            </a:r>
            <a:r>
              <a:rPr sz="1667" u="heavy" spc="-7" dirty="0">
                <a:solidFill>
                  <a:srgbClr val="FF5252"/>
                </a:solidFill>
                <a:uFill>
                  <a:solidFill>
                    <a:srgbClr val="FF5252"/>
                  </a:solidFill>
                </a:uFill>
                <a:latin typeface="Arial MT"/>
                <a:cs typeface="Arial MT"/>
                <a:hlinkClick r:id="rId3"/>
              </a:rPr>
              <a:t>al.</a:t>
            </a:r>
            <a:r>
              <a:rPr sz="1667" u="heavy" spc="-13" dirty="0">
                <a:solidFill>
                  <a:srgbClr val="FF5252"/>
                </a:solidFill>
                <a:uFill>
                  <a:solidFill>
                    <a:srgbClr val="FF5252"/>
                  </a:solidFill>
                </a:uFill>
                <a:latin typeface="Arial MT"/>
                <a:cs typeface="Arial MT"/>
                <a:hlinkClick r:id="rId3"/>
              </a:rPr>
              <a:t> </a:t>
            </a:r>
            <a:r>
              <a:rPr sz="1667" u="heavy" spc="-7" dirty="0">
                <a:solidFill>
                  <a:srgbClr val="FF5252"/>
                </a:solidFill>
                <a:uFill>
                  <a:solidFill>
                    <a:srgbClr val="FF5252"/>
                  </a:solidFill>
                </a:uFill>
                <a:latin typeface="Arial MT"/>
                <a:cs typeface="Arial MT"/>
                <a:hlinkClick r:id="rId3"/>
              </a:rPr>
              <a:t>2020</a:t>
            </a:r>
            <a:r>
              <a:rPr sz="1667" spc="-7" dirty="0">
                <a:solidFill>
                  <a:srgbClr val="434343"/>
                </a:solidFill>
                <a:latin typeface="Arial MT"/>
                <a:cs typeface="Arial MT"/>
              </a:rPr>
              <a:t>.</a:t>
            </a:r>
            <a:r>
              <a:rPr sz="1667" spc="-20" dirty="0">
                <a:solidFill>
                  <a:srgbClr val="434343"/>
                </a:solidFill>
                <a:latin typeface="Arial MT"/>
                <a:cs typeface="Arial MT"/>
              </a:rPr>
              <a:t> </a:t>
            </a:r>
            <a:r>
              <a:rPr sz="1667" dirty="0">
                <a:solidFill>
                  <a:srgbClr val="434343"/>
                </a:solidFill>
                <a:latin typeface="Arial MT"/>
                <a:cs typeface="Arial MT"/>
              </a:rPr>
              <a:t>“Language</a:t>
            </a:r>
            <a:r>
              <a:rPr sz="1667" spc="-13" dirty="0">
                <a:solidFill>
                  <a:srgbClr val="434343"/>
                </a:solidFill>
                <a:latin typeface="Arial MT"/>
                <a:cs typeface="Arial MT"/>
              </a:rPr>
              <a:t> </a:t>
            </a:r>
            <a:r>
              <a:rPr sz="1667" dirty="0">
                <a:solidFill>
                  <a:srgbClr val="434343"/>
                </a:solidFill>
                <a:latin typeface="Arial MT"/>
                <a:cs typeface="Arial MT"/>
              </a:rPr>
              <a:t>Models</a:t>
            </a:r>
            <a:r>
              <a:rPr sz="1667" spc="-13" dirty="0">
                <a:solidFill>
                  <a:srgbClr val="434343"/>
                </a:solidFill>
                <a:latin typeface="Arial MT"/>
                <a:cs typeface="Arial MT"/>
              </a:rPr>
              <a:t> </a:t>
            </a:r>
            <a:r>
              <a:rPr sz="1667" spc="-7" dirty="0">
                <a:solidFill>
                  <a:srgbClr val="434343"/>
                </a:solidFill>
                <a:latin typeface="Arial MT"/>
                <a:cs typeface="Arial MT"/>
              </a:rPr>
              <a:t>are</a:t>
            </a:r>
            <a:r>
              <a:rPr sz="1667" spc="-13" dirty="0">
                <a:solidFill>
                  <a:srgbClr val="434343"/>
                </a:solidFill>
                <a:latin typeface="Arial MT"/>
                <a:cs typeface="Arial MT"/>
              </a:rPr>
              <a:t> </a:t>
            </a:r>
            <a:r>
              <a:rPr sz="1667" spc="-7" dirty="0">
                <a:solidFill>
                  <a:srgbClr val="434343"/>
                </a:solidFill>
                <a:latin typeface="Arial MT"/>
                <a:cs typeface="Arial MT"/>
              </a:rPr>
              <a:t>Few-Shot</a:t>
            </a:r>
            <a:r>
              <a:rPr sz="1667" spc="-20" dirty="0">
                <a:solidFill>
                  <a:srgbClr val="434343"/>
                </a:solidFill>
                <a:latin typeface="Arial MT"/>
                <a:cs typeface="Arial MT"/>
              </a:rPr>
              <a:t> </a:t>
            </a:r>
            <a:r>
              <a:rPr sz="1667" spc="-7" dirty="0">
                <a:solidFill>
                  <a:srgbClr val="434343"/>
                </a:solidFill>
                <a:latin typeface="Arial MT"/>
                <a:cs typeface="Arial MT"/>
              </a:rPr>
              <a:t>Learners”</a:t>
            </a:r>
            <a:endParaRPr sz="1667">
              <a:latin typeface="Arial MT"/>
              <a:cs typeface="Arial MT"/>
            </a:endParaRPr>
          </a:p>
        </p:txBody>
      </p:sp>
      <p:sp>
        <p:nvSpPr>
          <p:cNvPr id="4" name="object 4"/>
          <p:cNvSpPr txBox="1"/>
          <p:nvPr/>
        </p:nvSpPr>
        <p:spPr>
          <a:xfrm>
            <a:off x="411634" y="137094"/>
            <a:ext cx="222673" cy="222219"/>
          </a:xfrm>
          <a:prstGeom prst="rect">
            <a:avLst/>
          </a:prstGeom>
        </p:spPr>
        <p:txBody>
          <a:bodyPr vert="horz" wrap="square" lIns="0" tIns="16933" rIns="0" bIns="0" rtlCol="0">
            <a:spAutoFit/>
          </a:bodyPr>
          <a:lstStyle/>
          <a:p>
            <a:pPr marL="16933">
              <a:spcBef>
                <a:spcPts val="133"/>
              </a:spcBef>
            </a:pPr>
            <a:r>
              <a:rPr sz="1333" dirty="0">
                <a:solidFill>
                  <a:srgbClr val="999999"/>
                </a:solidFill>
                <a:latin typeface="Microsoft Sans Serif"/>
                <a:cs typeface="Microsoft Sans Serif"/>
              </a:rPr>
              <a:t>34</a:t>
            </a:r>
            <a:endParaRPr sz="1333">
              <a:latin typeface="Microsoft Sans Serif"/>
              <a:cs typeface="Microsoft Sans Serif"/>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2461" y="773380"/>
            <a:ext cx="15251081" cy="755762"/>
          </a:xfrm>
          <a:prstGeom prst="rect">
            <a:avLst/>
          </a:prstGeom>
        </p:spPr>
        <p:txBody>
          <a:bodyPr vert="horz" wrap="square" lIns="0" tIns="16933" rIns="0" bIns="0" rtlCol="0" anchor="ctr">
            <a:spAutoFit/>
          </a:bodyPr>
          <a:lstStyle/>
          <a:p>
            <a:pPr marL="16933">
              <a:lnSpc>
                <a:spcPct val="100000"/>
              </a:lnSpc>
              <a:spcBef>
                <a:spcPts val="133"/>
              </a:spcBef>
            </a:pPr>
            <a:r>
              <a:rPr lang="en-US" dirty="0"/>
              <a:t>Scaling Self-Supervised Models </a:t>
            </a:r>
            <a:endParaRPr spc="-33" dirty="0"/>
          </a:p>
        </p:txBody>
      </p:sp>
      <p:sp>
        <p:nvSpPr>
          <p:cNvPr id="7" name="Content Placeholder 6">
            <a:extLst>
              <a:ext uri="{FF2B5EF4-FFF2-40B4-BE49-F238E27FC236}">
                <a16:creationId xmlns:a16="http://schemas.microsoft.com/office/drawing/2014/main" id="{F96B6F18-3D21-297A-46E0-B5085395BB69}"/>
              </a:ext>
            </a:extLst>
          </p:cNvPr>
          <p:cNvSpPr>
            <a:spLocks noGrp="1"/>
          </p:cNvSpPr>
          <p:nvPr>
            <p:ph idx="1"/>
          </p:nvPr>
        </p:nvSpPr>
        <p:spPr/>
        <p:txBody>
          <a:bodyPr/>
          <a:lstStyle/>
          <a:p>
            <a:endParaRPr lang="en-US"/>
          </a:p>
        </p:txBody>
      </p:sp>
      <p:pic>
        <p:nvPicPr>
          <p:cNvPr id="3" name="object 3"/>
          <p:cNvPicPr/>
          <p:nvPr/>
        </p:nvPicPr>
        <p:blipFill>
          <a:blip r:embed="rId2" cstate="print"/>
          <a:stretch>
            <a:fillRect/>
          </a:stretch>
        </p:blipFill>
        <p:spPr>
          <a:xfrm>
            <a:off x="168516" y="1623650"/>
            <a:ext cx="5892179" cy="3812593"/>
          </a:xfrm>
          <a:prstGeom prst="rect">
            <a:avLst/>
          </a:prstGeom>
        </p:spPr>
      </p:pic>
      <p:pic>
        <p:nvPicPr>
          <p:cNvPr id="4" name="object 4"/>
          <p:cNvPicPr/>
          <p:nvPr/>
        </p:nvPicPr>
        <p:blipFill>
          <a:blip r:embed="rId3" cstate="print"/>
          <a:stretch>
            <a:fillRect/>
          </a:stretch>
        </p:blipFill>
        <p:spPr>
          <a:xfrm>
            <a:off x="6180323" y="1620963"/>
            <a:ext cx="5735115" cy="3710955"/>
          </a:xfrm>
          <a:prstGeom prst="rect">
            <a:avLst/>
          </a:prstGeom>
        </p:spPr>
      </p:pic>
      <p:sp>
        <p:nvSpPr>
          <p:cNvPr id="5" name="object 5"/>
          <p:cNvSpPr txBox="1"/>
          <p:nvPr/>
        </p:nvSpPr>
        <p:spPr>
          <a:xfrm>
            <a:off x="406217" y="137094"/>
            <a:ext cx="228600" cy="222219"/>
          </a:xfrm>
          <a:prstGeom prst="rect">
            <a:avLst/>
          </a:prstGeom>
        </p:spPr>
        <p:txBody>
          <a:bodyPr vert="horz" wrap="square" lIns="0" tIns="16933" rIns="0" bIns="0" rtlCol="0">
            <a:spAutoFit/>
          </a:bodyPr>
          <a:lstStyle/>
          <a:p>
            <a:pPr marL="16933">
              <a:spcBef>
                <a:spcPts val="133"/>
              </a:spcBef>
            </a:pPr>
            <a:r>
              <a:rPr sz="1333" spc="20" dirty="0">
                <a:solidFill>
                  <a:srgbClr val="999999"/>
                </a:solidFill>
                <a:latin typeface="Microsoft Sans Serif"/>
                <a:cs typeface="Microsoft Sans Serif"/>
              </a:rPr>
              <a:t>35</a:t>
            </a:r>
            <a:endParaRPr sz="1333">
              <a:latin typeface="Microsoft Sans Serif"/>
              <a:cs typeface="Microsoft Sans Serif"/>
            </a:endParaRPr>
          </a:p>
        </p:txBody>
      </p:sp>
      <p:sp>
        <p:nvSpPr>
          <p:cNvPr id="6" name="object 6"/>
          <p:cNvSpPr txBox="1"/>
          <p:nvPr/>
        </p:nvSpPr>
        <p:spPr>
          <a:xfrm>
            <a:off x="3259746" y="6418288"/>
            <a:ext cx="5841153" cy="256480"/>
          </a:xfrm>
          <a:prstGeom prst="rect">
            <a:avLst/>
          </a:prstGeom>
        </p:spPr>
        <p:txBody>
          <a:bodyPr vert="horz" wrap="square" lIns="0" tIns="0" rIns="0" bIns="0" rtlCol="0">
            <a:spAutoFit/>
          </a:bodyPr>
          <a:lstStyle/>
          <a:p>
            <a:pPr marL="16933">
              <a:lnSpc>
                <a:spcPts val="1973"/>
              </a:lnSpc>
            </a:pPr>
            <a:r>
              <a:rPr sz="1667" u="heavy" spc="-7" dirty="0">
                <a:solidFill>
                  <a:srgbClr val="FF5252"/>
                </a:solidFill>
                <a:uFill>
                  <a:solidFill>
                    <a:srgbClr val="FF5252"/>
                  </a:solidFill>
                </a:uFill>
                <a:latin typeface="Arial MT"/>
                <a:cs typeface="Arial MT"/>
                <a:hlinkClick r:id="rId4"/>
              </a:rPr>
              <a:t>Brown</a:t>
            </a:r>
            <a:r>
              <a:rPr sz="1667" u="heavy" spc="-20" dirty="0">
                <a:solidFill>
                  <a:srgbClr val="FF5252"/>
                </a:solidFill>
                <a:uFill>
                  <a:solidFill>
                    <a:srgbClr val="FF5252"/>
                  </a:solidFill>
                </a:uFill>
                <a:latin typeface="Arial MT"/>
                <a:cs typeface="Arial MT"/>
                <a:hlinkClick r:id="rId4"/>
              </a:rPr>
              <a:t> </a:t>
            </a:r>
            <a:r>
              <a:rPr sz="1667" u="heavy" spc="-7" dirty="0">
                <a:solidFill>
                  <a:srgbClr val="FF5252"/>
                </a:solidFill>
                <a:uFill>
                  <a:solidFill>
                    <a:srgbClr val="FF5252"/>
                  </a:solidFill>
                </a:uFill>
                <a:latin typeface="Arial MT"/>
                <a:cs typeface="Arial MT"/>
                <a:hlinkClick r:id="rId4"/>
              </a:rPr>
              <a:t>et</a:t>
            </a:r>
            <a:r>
              <a:rPr sz="1667" u="heavy" spc="-13" dirty="0">
                <a:solidFill>
                  <a:srgbClr val="FF5252"/>
                </a:solidFill>
                <a:uFill>
                  <a:solidFill>
                    <a:srgbClr val="FF5252"/>
                  </a:solidFill>
                </a:uFill>
                <a:latin typeface="Arial MT"/>
                <a:cs typeface="Arial MT"/>
                <a:hlinkClick r:id="rId4"/>
              </a:rPr>
              <a:t> </a:t>
            </a:r>
            <a:r>
              <a:rPr sz="1667" u="heavy" spc="-7" dirty="0">
                <a:solidFill>
                  <a:srgbClr val="FF5252"/>
                </a:solidFill>
                <a:uFill>
                  <a:solidFill>
                    <a:srgbClr val="FF5252"/>
                  </a:solidFill>
                </a:uFill>
                <a:latin typeface="Arial MT"/>
                <a:cs typeface="Arial MT"/>
                <a:hlinkClick r:id="rId4"/>
              </a:rPr>
              <a:t>al.</a:t>
            </a:r>
            <a:r>
              <a:rPr sz="1667" u="heavy" spc="-13" dirty="0">
                <a:solidFill>
                  <a:srgbClr val="FF5252"/>
                </a:solidFill>
                <a:uFill>
                  <a:solidFill>
                    <a:srgbClr val="FF5252"/>
                  </a:solidFill>
                </a:uFill>
                <a:latin typeface="Arial MT"/>
                <a:cs typeface="Arial MT"/>
                <a:hlinkClick r:id="rId4"/>
              </a:rPr>
              <a:t> </a:t>
            </a:r>
            <a:r>
              <a:rPr sz="1667" u="heavy" spc="-7" dirty="0">
                <a:solidFill>
                  <a:srgbClr val="FF5252"/>
                </a:solidFill>
                <a:uFill>
                  <a:solidFill>
                    <a:srgbClr val="FF5252"/>
                  </a:solidFill>
                </a:uFill>
                <a:latin typeface="Arial MT"/>
                <a:cs typeface="Arial MT"/>
                <a:hlinkClick r:id="rId4"/>
              </a:rPr>
              <a:t>2020</a:t>
            </a:r>
            <a:r>
              <a:rPr sz="1667" spc="-7" dirty="0">
                <a:solidFill>
                  <a:srgbClr val="434343"/>
                </a:solidFill>
                <a:latin typeface="Arial MT"/>
                <a:cs typeface="Arial MT"/>
              </a:rPr>
              <a:t>.</a:t>
            </a:r>
            <a:r>
              <a:rPr sz="1667" spc="-20" dirty="0">
                <a:solidFill>
                  <a:srgbClr val="434343"/>
                </a:solidFill>
                <a:latin typeface="Arial MT"/>
                <a:cs typeface="Arial MT"/>
              </a:rPr>
              <a:t> </a:t>
            </a:r>
            <a:r>
              <a:rPr sz="1667" dirty="0">
                <a:solidFill>
                  <a:srgbClr val="434343"/>
                </a:solidFill>
                <a:latin typeface="Arial MT"/>
                <a:cs typeface="Arial MT"/>
              </a:rPr>
              <a:t>“Language</a:t>
            </a:r>
            <a:r>
              <a:rPr sz="1667" spc="-13" dirty="0">
                <a:solidFill>
                  <a:srgbClr val="434343"/>
                </a:solidFill>
                <a:latin typeface="Arial MT"/>
                <a:cs typeface="Arial MT"/>
              </a:rPr>
              <a:t> </a:t>
            </a:r>
            <a:r>
              <a:rPr sz="1667" dirty="0">
                <a:solidFill>
                  <a:srgbClr val="434343"/>
                </a:solidFill>
                <a:latin typeface="Arial MT"/>
                <a:cs typeface="Arial MT"/>
              </a:rPr>
              <a:t>Models</a:t>
            </a:r>
            <a:r>
              <a:rPr sz="1667" spc="-13" dirty="0">
                <a:solidFill>
                  <a:srgbClr val="434343"/>
                </a:solidFill>
                <a:latin typeface="Arial MT"/>
                <a:cs typeface="Arial MT"/>
              </a:rPr>
              <a:t> </a:t>
            </a:r>
            <a:r>
              <a:rPr sz="1667" spc="-7" dirty="0">
                <a:solidFill>
                  <a:srgbClr val="434343"/>
                </a:solidFill>
                <a:latin typeface="Arial MT"/>
                <a:cs typeface="Arial MT"/>
              </a:rPr>
              <a:t>are</a:t>
            </a:r>
            <a:r>
              <a:rPr sz="1667" spc="-13" dirty="0">
                <a:solidFill>
                  <a:srgbClr val="434343"/>
                </a:solidFill>
                <a:latin typeface="Arial MT"/>
                <a:cs typeface="Arial MT"/>
              </a:rPr>
              <a:t> </a:t>
            </a:r>
            <a:r>
              <a:rPr sz="1667" spc="-7" dirty="0">
                <a:solidFill>
                  <a:srgbClr val="434343"/>
                </a:solidFill>
                <a:latin typeface="Arial MT"/>
                <a:cs typeface="Arial MT"/>
              </a:rPr>
              <a:t>Few-Shot</a:t>
            </a:r>
            <a:r>
              <a:rPr sz="1667" spc="-20" dirty="0">
                <a:solidFill>
                  <a:srgbClr val="434343"/>
                </a:solidFill>
                <a:latin typeface="Arial MT"/>
                <a:cs typeface="Arial MT"/>
              </a:rPr>
              <a:t> </a:t>
            </a:r>
            <a:r>
              <a:rPr sz="1667" spc="-7" dirty="0">
                <a:solidFill>
                  <a:srgbClr val="434343"/>
                </a:solidFill>
                <a:latin typeface="Arial MT"/>
                <a:cs typeface="Arial MT"/>
              </a:rPr>
              <a:t>Learners”</a:t>
            </a:r>
            <a:endParaRPr sz="1667" dirty="0">
              <a:latin typeface="Arial MT"/>
              <a:cs typeface="Arial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47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Scaling language models </a:t>
            </a:r>
            <a:br>
              <a:rPr lang="en-US" dirty="0"/>
            </a:br>
            <a:r>
              <a:rPr lang="en-US" b="0" dirty="0"/>
              <a:t>consistently lead to stronger models.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8112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DDD636-DF7C-C84E-81F1-1FCF39AE497F}"/>
              </a:ext>
            </a:extLst>
          </p:cNvPr>
          <p:cNvSpPr>
            <a:spLocks noGrp="1"/>
          </p:cNvSpPr>
          <p:nvPr>
            <p:ph type="title"/>
          </p:nvPr>
        </p:nvSpPr>
        <p:spPr/>
        <p:txBody>
          <a:bodyPr>
            <a:normAutofit fontScale="90000"/>
          </a:bodyPr>
          <a:lstStyle/>
          <a:p>
            <a:r>
              <a:rPr lang="en-US" dirty="0"/>
              <a:t>Language Models: Means to Access Knowledge</a:t>
            </a:r>
          </a:p>
        </p:txBody>
      </p:sp>
      <p:sp>
        <p:nvSpPr>
          <p:cNvPr id="2" name="Content Placeholder 1">
            <a:extLst>
              <a:ext uri="{FF2B5EF4-FFF2-40B4-BE49-F238E27FC236}">
                <a16:creationId xmlns:a16="http://schemas.microsoft.com/office/drawing/2014/main" id="{61F11EBF-5065-854C-B159-49314693A276}"/>
              </a:ext>
            </a:extLst>
          </p:cNvPr>
          <p:cNvSpPr>
            <a:spLocks noGrp="1"/>
          </p:cNvSpPr>
          <p:nvPr>
            <p:ph idx="1"/>
          </p:nvPr>
        </p:nvSpPr>
        <p:spPr/>
        <p:txBody>
          <a:bodyPr/>
          <a:lstStyle/>
          <a:p>
            <a:r>
              <a:rPr lang="en-US" dirty="0">
                <a:latin typeface="Merriweather Sans Light" panose="02000503060000020004" pitchFamily="2" charset="77"/>
              </a:rPr>
              <a:t>They let you “query” for knowledge:</a:t>
            </a:r>
          </a:p>
        </p:txBody>
      </p:sp>
      <p:sp>
        <p:nvSpPr>
          <p:cNvPr id="3" name="Slide Number Placeholder 2">
            <a:extLst>
              <a:ext uri="{FF2B5EF4-FFF2-40B4-BE49-F238E27FC236}">
                <a16:creationId xmlns:a16="http://schemas.microsoft.com/office/drawing/2014/main" id="{12947E3B-65D3-0E4C-B279-CB4EFB228FCD}"/>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48</a:t>
            </a:fld>
            <a:endParaRPr lang="en-US"/>
          </a:p>
        </p:txBody>
      </p:sp>
      <p:sp>
        <p:nvSpPr>
          <p:cNvPr id="20" name="Rectangle 19">
            <a:extLst>
              <a:ext uri="{FF2B5EF4-FFF2-40B4-BE49-F238E27FC236}">
                <a16:creationId xmlns:a16="http://schemas.microsoft.com/office/drawing/2014/main" id="{AE0129D3-3A23-E14B-B524-A226CB692CE6}"/>
              </a:ext>
            </a:extLst>
          </p:cNvPr>
          <p:cNvSpPr/>
          <p:nvPr/>
        </p:nvSpPr>
        <p:spPr>
          <a:xfrm>
            <a:off x="531505" y="5478313"/>
            <a:ext cx="6560224" cy="338554"/>
          </a:xfrm>
          <a:prstGeom prst="rect">
            <a:avLst/>
          </a:prstGeom>
        </p:spPr>
        <p:txBody>
          <a:bodyPr wrap="square">
            <a:spAutoFit/>
          </a:bodyPr>
          <a:lstStyle/>
          <a:p>
            <a:r>
              <a:rPr lang="en-US" sz="1600" i="1" dirty="0">
                <a:latin typeface="Merriweather Sans" panose="02000503060000020004" pitchFamily="2" charset="77"/>
              </a:rPr>
              <a:t>Pittsburgh is the ____ -largest populated city in Pennsylvania.</a:t>
            </a:r>
          </a:p>
        </p:txBody>
      </p:sp>
      <p:pic>
        <p:nvPicPr>
          <p:cNvPr id="1028" name="Picture 4">
            <a:extLst>
              <a:ext uri="{FF2B5EF4-FFF2-40B4-BE49-F238E27FC236}">
                <a16:creationId xmlns:a16="http://schemas.microsoft.com/office/drawing/2014/main" id="{9AFD2EB2-9D40-7C40-8084-15FDF5849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167" y="2867979"/>
            <a:ext cx="2743200" cy="2703153"/>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1140DB11-94F3-E14F-845C-F5A09E415145}"/>
              </a:ext>
            </a:extLst>
          </p:cNvPr>
          <p:cNvSpPr/>
          <p:nvPr/>
        </p:nvSpPr>
        <p:spPr>
          <a:xfrm rot="18896762">
            <a:off x="1841691" y="4510603"/>
            <a:ext cx="787531" cy="364518"/>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E178A0B-76DB-084E-865B-1C6BE3518FCB}"/>
              </a:ext>
            </a:extLst>
          </p:cNvPr>
          <p:cNvPicPr>
            <a:picLocks noChangeAspect="1"/>
          </p:cNvPicPr>
          <p:nvPr/>
        </p:nvPicPr>
        <p:blipFill>
          <a:blip r:embed="rId4"/>
          <a:stretch>
            <a:fillRect/>
          </a:stretch>
        </p:blipFill>
        <p:spPr>
          <a:xfrm>
            <a:off x="1697110" y="3609990"/>
            <a:ext cx="406363" cy="406363"/>
          </a:xfrm>
          <a:prstGeom prst="rect">
            <a:avLst/>
          </a:prstGeom>
        </p:spPr>
      </p:pic>
      <p:pic>
        <p:nvPicPr>
          <p:cNvPr id="24" name="Picture 23">
            <a:extLst>
              <a:ext uri="{FF2B5EF4-FFF2-40B4-BE49-F238E27FC236}">
                <a16:creationId xmlns:a16="http://schemas.microsoft.com/office/drawing/2014/main" id="{E68FDA37-8F8A-7041-85C9-4DF9F38AEE34}"/>
              </a:ext>
            </a:extLst>
          </p:cNvPr>
          <p:cNvPicPr>
            <a:picLocks noChangeAspect="1"/>
          </p:cNvPicPr>
          <p:nvPr/>
        </p:nvPicPr>
        <p:blipFill>
          <a:blip r:embed="rId5"/>
          <a:stretch>
            <a:fillRect/>
          </a:stretch>
        </p:blipFill>
        <p:spPr>
          <a:xfrm>
            <a:off x="9671439" y="4157479"/>
            <a:ext cx="1270000" cy="1003300"/>
          </a:xfrm>
          <a:prstGeom prst="rect">
            <a:avLst/>
          </a:prstGeom>
        </p:spPr>
      </p:pic>
      <p:sp>
        <p:nvSpPr>
          <p:cNvPr id="27" name="Rounded Rectangle 26">
            <a:extLst>
              <a:ext uri="{FF2B5EF4-FFF2-40B4-BE49-F238E27FC236}">
                <a16:creationId xmlns:a16="http://schemas.microsoft.com/office/drawing/2014/main" id="{5BC49067-9C7A-E24D-A993-6B0A9F66B393}"/>
              </a:ext>
            </a:extLst>
          </p:cNvPr>
          <p:cNvSpPr/>
          <p:nvPr/>
        </p:nvSpPr>
        <p:spPr>
          <a:xfrm>
            <a:off x="9323215" y="2487327"/>
            <a:ext cx="2020861" cy="974895"/>
          </a:xfrm>
          <a:prstGeom prst="roundRect">
            <a:avLst>
              <a:gd name="adj" fmla="val 9116"/>
            </a:avLst>
          </a:prstGeom>
          <a:solidFill>
            <a:srgbClr val="C02B2D">
              <a:alpha val="22353"/>
            </a:srgbClr>
          </a:solidFill>
          <a:ln>
            <a:solidFill>
              <a:srgbClr val="C02B2D"/>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b="1" i="1" dirty="0" err="1">
                <a:latin typeface="Merriweather Sans" panose="02000503060000020004" pitchFamily="2" charset="77"/>
              </a:rPr>
              <a:t>ELMo</a:t>
            </a:r>
            <a:endParaRPr lang="en-US" b="1" i="1" dirty="0">
              <a:latin typeface="Merriweather Sans" panose="02000503060000020004" pitchFamily="2" charset="77"/>
            </a:endParaRPr>
          </a:p>
          <a:p>
            <a:pPr algn="ctr"/>
            <a:r>
              <a:rPr lang="en-US" sz="1400" dirty="0">
                <a:solidFill>
                  <a:schemeClr val="tx1">
                    <a:lumMod val="50000"/>
                    <a:lumOff val="50000"/>
                  </a:schemeClr>
                </a:solidFill>
                <a:latin typeface="Merriweather Sans" panose="02000503060000020004" pitchFamily="2" charset="77"/>
              </a:rPr>
              <a:t>[Peters et al.18]</a:t>
            </a:r>
          </a:p>
        </p:txBody>
      </p:sp>
      <p:graphicFrame>
        <p:nvGraphicFramePr>
          <p:cNvPr id="28" name="Table 27">
            <a:extLst>
              <a:ext uri="{FF2B5EF4-FFF2-40B4-BE49-F238E27FC236}">
                <a16:creationId xmlns:a16="http://schemas.microsoft.com/office/drawing/2014/main" id="{6AD2D952-FDC2-0249-BA36-A65C59CCBE6E}"/>
              </a:ext>
            </a:extLst>
          </p:cNvPr>
          <p:cNvGraphicFramePr>
            <a:graphicFrameLocks noGrp="1" noChangeAspect="1"/>
          </p:cNvGraphicFramePr>
          <p:nvPr/>
        </p:nvGraphicFramePr>
        <p:xfrm>
          <a:off x="10668353" y="196290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A963A"/>
                    </a:solidFill>
                  </a:tcPr>
                </a:tc>
                <a:extLst>
                  <a:ext uri="{0D108BD9-81ED-4DB2-BD59-A6C34878D82A}">
                    <a16:rowId xmlns:a16="http://schemas.microsoft.com/office/drawing/2014/main" val="668165798"/>
                  </a:ext>
                </a:extLst>
              </a:tr>
            </a:tbl>
          </a:graphicData>
        </a:graphic>
      </p:graphicFrame>
      <p:graphicFrame>
        <p:nvGraphicFramePr>
          <p:cNvPr id="29" name="Table 28">
            <a:extLst>
              <a:ext uri="{FF2B5EF4-FFF2-40B4-BE49-F238E27FC236}">
                <a16:creationId xmlns:a16="http://schemas.microsoft.com/office/drawing/2014/main" id="{3741670E-E7BE-A342-905F-87BB9BE6C8CA}"/>
              </a:ext>
            </a:extLst>
          </p:cNvPr>
          <p:cNvGraphicFramePr>
            <a:graphicFrameLocks noGrp="1" noChangeAspect="1"/>
          </p:cNvGraphicFramePr>
          <p:nvPr/>
        </p:nvGraphicFramePr>
        <p:xfrm>
          <a:off x="9983402" y="1969547"/>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B24FB"/>
                    </a:solidFill>
                  </a:tcPr>
                </a:tc>
                <a:extLst>
                  <a:ext uri="{0D108BD9-81ED-4DB2-BD59-A6C34878D82A}">
                    <a16:rowId xmlns:a16="http://schemas.microsoft.com/office/drawing/2014/main" val="668165798"/>
                  </a:ext>
                </a:extLst>
              </a:tr>
            </a:tbl>
          </a:graphicData>
        </a:graphic>
      </p:graphicFrame>
      <p:graphicFrame>
        <p:nvGraphicFramePr>
          <p:cNvPr id="30" name="Table 29">
            <a:extLst>
              <a:ext uri="{FF2B5EF4-FFF2-40B4-BE49-F238E27FC236}">
                <a16:creationId xmlns:a16="http://schemas.microsoft.com/office/drawing/2014/main" id="{64FC710D-F419-5846-8899-22681AD14215}"/>
              </a:ext>
            </a:extLst>
          </p:cNvPr>
          <p:cNvGraphicFramePr>
            <a:graphicFrameLocks noGrp="1" noChangeAspect="1"/>
          </p:cNvGraphicFramePr>
          <p:nvPr/>
        </p:nvGraphicFramePr>
        <p:xfrm>
          <a:off x="9304479" y="1967044"/>
          <a:ext cx="624840" cy="228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678682368"/>
                    </a:ext>
                  </a:extLst>
                </a:gridCol>
                <a:gridCol w="208280">
                  <a:extLst>
                    <a:ext uri="{9D8B030D-6E8A-4147-A177-3AD203B41FA5}">
                      <a16:colId xmlns:a16="http://schemas.microsoft.com/office/drawing/2014/main" val="54060635"/>
                    </a:ext>
                  </a:extLst>
                </a:gridCol>
                <a:gridCol w="208280">
                  <a:extLst>
                    <a:ext uri="{9D8B030D-6E8A-4147-A177-3AD203B41FA5}">
                      <a16:colId xmlns:a16="http://schemas.microsoft.com/office/drawing/2014/main" val="1284685617"/>
                    </a:ext>
                  </a:extLst>
                </a:gridCol>
              </a:tblGrid>
              <a:tr h="180340">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tc>
                  <a:txBody>
                    <a:bodyPr/>
                    <a:lstStyle/>
                    <a:p>
                      <a:pPr algn="ctr"/>
                      <a:r>
                        <a:rPr lang="en-US" sz="900" dirty="0"/>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668165798"/>
                  </a:ext>
                </a:extLst>
              </a:tr>
            </a:tbl>
          </a:graphicData>
        </a:graphic>
      </p:graphicFrame>
      <p:sp>
        <p:nvSpPr>
          <p:cNvPr id="31" name="Rounded Rectangle 30">
            <a:extLst>
              <a:ext uri="{FF2B5EF4-FFF2-40B4-BE49-F238E27FC236}">
                <a16:creationId xmlns:a16="http://schemas.microsoft.com/office/drawing/2014/main" id="{4E1C979F-7D6F-BD44-AFF7-6C46BD4F1C0C}"/>
              </a:ext>
            </a:extLst>
          </p:cNvPr>
          <p:cNvSpPr/>
          <p:nvPr/>
        </p:nvSpPr>
        <p:spPr>
          <a:xfrm>
            <a:off x="8721727" y="3848850"/>
            <a:ext cx="3213243" cy="257679"/>
          </a:xfrm>
          <a:prstGeom prst="roundRect">
            <a:avLst/>
          </a:prstGeom>
          <a:noFill/>
        </p:spPr>
        <p:txBody>
          <a:bodyPr wrap="square" lIns="91440" tIns="0" rIns="91440" bIns="0" anchor="ctr" anchorCtr="0">
            <a:noAutofit/>
          </a:bodyPr>
          <a:lstStyle/>
          <a:p>
            <a:pPr algn="ctr"/>
            <a:r>
              <a:rPr lang="en-US" sz="1400" dirty="0">
                <a:latin typeface="Merriweather Sans" panose="02000503060000020004" pitchFamily="2" charset="77"/>
              </a:rPr>
              <a:t>…    </a:t>
            </a:r>
            <a:r>
              <a:rPr lang="en-US" sz="1400" b="1" dirty="0">
                <a:solidFill>
                  <a:srgbClr val="6F359E"/>
                </a:solidFill>
                <a:latin typeface="Merriweather Sans" panose="02000503060000020004" pitchFamily="2" charset="77"/>
              </a:rPr>
              <a:t>vacation</a:t>
            </a:r>
            <a:r>
              <a:rPr lang="en-US" sz="1400" dirty="0">
                <a:latin typeface="Merriweather Sans" panose="02000503060000020004" pitchFamily="2" charset="77"/>
              </a:rPr>
              <a:t>    </a:t>
            </a:r>
            <a:r>
              <a:rPr lang="en-US" sz="1400" b="1" dirty="0">
                <a:solidFill>
                  <a:srgbClr val="1434F7"/>
                </a:solidFill>
                <a:latin typeface="Merriweather Sans" panose="02000503060000020004" pitchFamily="2" charset="77"/>
              </a:rPr>
              <a:t>in</a:t>
            </a:r>
            <a:r>
              <a:rPr lang="en-US" sz="1400" dirty="0">
                <a:latin typeface="Merriweather Sans" panose="02000503060000020004" pitchFamily="2" charset="77"/>
              </a:rPr>
              <a:t>      </a:t>
            </a:r>
            <a:r>
              <a:rPr lang="en-US" sz="1400" b="1" dirty="0">
                <a:solidFill>
                  <a:srgbClr val="5C953F"/>
                </a:solidFill>
                <a:latin typeface="Merriweather Sans" panose="02000503060000020004" pitchFamily="2" charset="77"/>
              </a:rPr>
              <a:t>Paris</a:t>
            </a:r>
            <a:r>
              <a:rPr lang="en-US" sz="1400" b="1" dirty="0">
                <a:solidFill>
                  <a:srgbClr val="00B050"/>
                </a:solidFill>
                <a:latin typeface="Merriweather Sans" panose="02000503060000020004" pitchFamily="2" charset="77"/>
              </a:rPr>
              <a:t> </a:t>
            </a:r>
            <a:r>
              <a:rPr lang="en-US" sz="1400" b="1" dirty="0">
                <a:latin typeface="Merriweather Sans" panose="02000503060000020004" pitchFamily="2" charset="77"/>
              </a:rPr>
              <a:t>     </a:t>
            </a:r>
            <a:r>
              <a:rPr lang="en-US" sz="1400" dirty="0">
                <a:latin typeface="Merriweather Sans" panose="02000503060000020004" pitchFamily="2" charset="77"/>
              </a:rPr>
              <a:t>… </a:t>
            </a:r>
          </a:p>
        </p:txBody>
      </p:sp>
      <p:cxnSp>
        <p:nvCxnSpPr>
          <p:cNvPr id="32" name="Straight Arrow Connector 31">
            <a:extLst>
              <a:ext uri="{FF2B5EF4-FFF2-40B4-BE49-F238E27FC236}">
                <a16:creationId xmlns:a16="http://schemas.microsoft.com/office/drawing/2014/main" id="{67E3F108-CBE9-C943-B522-FFD7A532C3F6}"/>
              </a:ext>
            </a:extLst>
          </p:cNvPr>
          <p:cNvCxnSpPr>
            <a:cxnSpLocks/>
          </p:cNvCxnSpPr>
          <p:nvPr/>
        </p:nvCxnSpPr>
        <p:spPr>
          <a:xfrm flipV="1">
            <a:off x="9628131" y="348026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0957730-23BF-B444-BCCA-E2697A785E1C}"/>
              </a:ext>
            </a:extLst>
          </p:cNvPr>
          <p:cNvCxnSpPr>
            <a:cxnSpLocks/>
          </p:cNvCxnSpPr>
          <p:nvPr/>
        </p:nvCxnSpPr>
        <p:spPr>
          <a:xfrm flipV="1">
            <a:off x="10308636"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2FAC20-AB4A-A84B-AB01-922571526E85}"/>
              </a:ext>
            </a:extLst>
          </p:cNvPr>
          <p:cNvCxnSpPr>
            <a:cxnSpLocks/>
          </p:cNvCxnSpPr>
          <p:nvPr/>
        </p:nvCxnSpPr>
        <p:spPr>
          <a:xfrm flipV="1">
            <a:off x="10970613" y="3476848"/>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AB6EFD-D698-204E-9D75-0DFF6C7803D8}"/>
              </a:ext>
            </a:extLst>
          </p:cNvPr>
          <p:cNvCxnSpPr>
            <a:cxnSpLocks/>
          </p:cNvCxnSpPr>
          <p:nvPr/>
        </p:nvCxnSpPr>
        <p:spPr>
          <a:xfrm flipV="1">
            <a:off x="9611758" y="2221317"/>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643538B-B438-674A-9BE3-09617D1E34CC}"/>
              </a:ext>
            </a:extLst>
          </p:cNvPr>
          <p:cNvCxnSpPr>
            <a:cxnSpLocks/>
          </p:cNvCxnSpPr>
          <p:nvPr/>
        </p:nvCxnSpPr>
        <p:spPr>
          <a:xfrm flipV="1">
            <a:off x="10300660"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0EF7B6E-B150-A24E-BB50-223FD989FE30}"/>
              </a:ext>
            </a:extLst>
          </p:cNvPr>
          <p:cNvCxnSpPr>
            <a:cxnSpLocks/>
          </p:cNvCxnSpPr>
          <p:nvPr/>
        </p:nvCxnSpPr>
        <p:spPr>
          <a:xfrm flipV="1">
            <a:off x="10980773" y="2220199"/>
            <a:ext cx="0" cy="26712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E6A8708-FCBD-CB41-8EED-12F3D25C8B26}"/>
              </a:ext>
            </a:extLst>
          </p:cNvPr>
          <p:cNvSpPr/>
          <p:nvPr/>
        </p:nvSpPr>
        <p:spPr>
          <a:xfrm>
            <a:off x="9105129" y="5132374"/>
            <a:ext cx="2640466" cy="461665"/>
          </a:xfrm>
          <a:prstGeom prst="rect">
            <a:avLst/>
          </a:prstGeom>
        </p:spPr>
        <p:txBody>
          <a:bodyPr wrap="none">
            <a:spAutoFit/>
          </a:bodyPr>
          <a:lstStyle/>
          <a:p>
            <a:pPr algn="ctr"/>
            <a:r>
              <a:rPr lang="en-US" sz="1200" dirty="0">
                <a:latin typeface="Merriweather Sans" panose="02000503060000020004" pitchFamily="2" charset="77"/>
              </a:rPr>
              <a:t>Other works: </a:t>
            </a:r>
          </a:p>
          <a:p>
            <a:pPr algn="ctr"/>
            <a:r>
              <a:rPr lang="en-US" sz="1200" dirty="0">
                <a:solidFill>
                  <a:schemeClr val="tx1">
                    <a:lumMod val="50000"/>
                    <a:lumOff val="50000"/>
                  </a:schemeClr>
                </a:solidFill>
                <a:latin typeface="Merriweather Sans" panose="02000503060000020004" pitchFamily="2" charset="77"/>
              </a:rPr>
              <a:t>[Devlin et al.18; Radford et al.18]</a:t>
            </a:r>
          </a:p>
        </p:txBody>
      </p:sp>
    </p:spTree>
    <p:extLst>
      <p:ext uri="{BB962C8B-B14F-4D97-AF65-F5344CB8AC3E}">
        <p14:creationId xmlns:p14="http://schemas.microsoft.com/office/powerpoint/2010/main" val="40620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49</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Language models</a:t>
            </a:r>
            <a:r>
              <a:rPr lang="en-US" b="0" dirty="0"/>
              <a:t> serve as efficient mechanisms for knowledge retrieval.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4345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2E66-81B4-4549-9895-30F1529C001A}"/>
              </a:ext>
            </a:extLst>
          </p:cNvPr>
          <p:cNvSpPr>
            <a:spLocks noGrp="1"/>
          </p:cNvSpPr>
          <p:nvPr>
            <p:ph type="title"/>
          </p:nvPr>
        </p:nvSpPr>
        <p:spPr/>
        <p:txBody>
          <a:bodyPr/>
          <a:lstStyle/>
          <a:p>
            <a:r>
              <a:rPr lang="en-US" sz="3200" dirty="0"/>
              <a:t>NLP in Production: some things work reasonably well </a:t>
            </a:r>
          </a:p>
        </p:txBody>
      </p:sp>
      <p:sp>
        <p:nvSpPr>
          <p:cNvPr id="4" name="Slide Number Placeholder 3">
            <a:extLst>
              <a:ext uri="{FF2B5EF4-FFF2-40B4-BE49-F238E27FC236}">
                <a16:creationId xmlns:a16="http://schemas.microsoft.com/office/drawing/2014/main" id="{093AED24-DBFF-044A-BBF2-84F31D140526}"/>
              </a:ext>
            </a:extLst>
          </p:cNvPr>
          <p:cNvSpPr>
            <a:spLocks noGrp="1"/>
          </p:cNvSpPr>
          <p:nvPr>
            <p:ph type="sldNum" sz="quarter" idx="12"/>
          </p:nvPr>
        </p:nvSpPr>
        <p:spPr/>
        <p:txBody>
          <a:bodyPr/>
          <a:lstStyle/>
          <a:p>
            <a:pPr>
              <a:defRPr/>
            </a:pPr>
            <a:fld id="{0121240C-47AF-2F4D-83B3-CC3EDF50F794}" type="slidenum">
              <a:rPr lang="en-US" smtClean="0"/>
              <a:pPr>
                <a:defRPr/>
              </a:pPr>
              <a:t>5</a:t>
            </a:fld>
            <a:endParaRPr lang="en-US" dirty="0"/>
          </a:p>
        </p:txBody>
      </p:sp>
      <p:cxnSp>
        <p:nvCxnSpPr>
          <p:cNvPr id="6" name="Straight Arrow Connector 5">
            <a:extLst>
              <a:ext uri="{FF2B5EF4-FFF2-40B4-BE49-F238E27FC236}">
                <a16:creationId xmlns:a16="http://schemas.microsoft.com/office/drawing/2014/main" id="{F2FFCAFC-B6C8-1C43-BB20-736FA180534B}"/>
              </a:ext>
            </a:extLst>
          </p:cNvPr>
          <p:cNvCxnSpPr/>
          <p:nvPr/>
        </p:nvCxnSpPr>
        <p:spPr>
          <a:xfrm>
            <a:off x="1013791" y="2796209"/>
            <a:ext cx="10164418" cy="0"/>
          </a:xfrm>
          <a:prstGeom prst="straightConnector1">
            <a:avLst/>
          </a:prstGeom>
          <a:ln w="57150">
            <a:solidFill>
              <a:schemeClr val="accent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AD6C36-2A16-814C-9E3A-3EF7C12E2BD5}"/>
              </a:ext>
            </a:extLst>
          </p:cNvPr>
          <p:cNvSpPr txBox="1"/>
          <p:nvPr/>
        </p:nvSpPr>
        <p:spPr>
          <a:xfrm>
            <a:off x="811696" y="2165119"/>
            <a:ext cx="2116285" cy="461665"/>
          </a:xfrm>
          <a:prstGeom prst="rect">
            <a:avLst/>
          </a:prstGeom>
          <a:noFill/>
        </p:spPr>
        <p:txBody>
          <a:bodyPr wrap="none" rtlCol="0">
            <a:spAutoFit/>
          </a:bodyPr>
          <a:lstStyle/>
          <a:p>
            <a:r>
              <a:rPr lang="en-US" sz="2400" dirty="0"/>
              <a:t>Auto-complete</a:t>
            </a:r>
          </a:p>
        </p:txBody>
      </p:sp>
      <p:sp>
        <p:nvSpPr>
          <p:cNvPr id="8" name="TextBox 7">
            <a:extLst>
              <a:ext uri="{FF2B5EF4-FFF2-40B4-BE49-F238E27FC236}">
                <a16:creationId xmlns:a16="http://schemas.microsoft.com/office/drawing/2014/main" id="{75D80248-6268-8F4F-B881-36FCBE1679C8}"/>
              </a:ext>
            </a:extLst>
          </p:cNvPr>
          <p:cNvSpPr txBox="1"/>
          <p:nvPr/>
        </p:nvSpPr>
        <p:spPr>
          <a:xfrm>
            <a:off x="2299253" y="2960179"/>
            <a:ext cx="2798330" cy="461665"/>
          </a:xfrm>
          <a:prstGeom prst="rect">
            <a:avLst/>
          </a:prstGeom>
          <a:noFill/>
        </p:spPr>
        <p:txBody>
          <a:bodyPr wrap="none" rtlCol="0">
            <a:spAutoFit/>
          </a:bodyPr>
          <a:lstStyle/>
          <a:p>
            <a:r>
              <a:rPr lang="en-US" sz="2400" dirty="0"/>
              <a:t>Grammar Correction</a:t>
            </a:r>
          </a:p>
        </p:txBody>
      </p:sp>
      <p:sp>
        <p:nvSpPr>
          <p:cNvPr id="9" name="TextBox 8">
            <a:extLst>
              <a:ext uri="{FF2B5EF4-FFF2-40B4-BE49-F238E27FC236}">
                <a16:creationId xmlns:a16="http://schemas.microsoft.com/office/drawing/2014/main" id="{4F4C11CA-FA31-CE48-976D-40B6B94FE936}"/>
              </a:ext>
            </a:extLst>
          </p:cNvPr>
          <p:cNvSpPr txBox="1"/>
          <p:nvPr/>
        </p:nvSpPr>
        <p:spPr>
          <a:xfrm>
            <a:off x="4764158" y="2152732"/>
            <a:ext cx="1059906" cy="461665"/>
          </a:xfrm>
          <a:prstGeom prst="rect">
            <a:avLst/>
          </a:prstGeom>
          <a:noFill/>
        </p:spPr>
        <p:txBody>
          <a:bodyPr wrap="none" rtlCol="0">
            <a:spAutoFit/>
          </a:bodyPr>
          <a:lstStyle/>
          <a:p>
            <a:r>
              <a:rPr lang="en-US" sz="2400" dirty="0"/>
              <a:t>Search</a:t>
            </a:r>
          </a:p>
        </p:txBody>
      </p:sp>
      <p:sp>
        <p:nvSpPr>
          <p:cNvPr id="10" name="TextBox 9">
            <a:extLst>
              <a:ext uri="{FF2B5EF4-FFF2-40B4-BE49-F238E27FC236}">
                <a16:creationId xmlns:a16="http://schemas.microsoft.com/office/drawing/2014/main" id="{EE16A726-FB0E-C14A-B48F-D198B0B03475}"/>
              </a:ext>
            </a:extLst>
          </p:cNvPr>
          <p:cNvSpPr txBox="1"/>
          <p:nvPr/>
        </p:nvSpPr>
        <p:spPr>
          <a:xfrm>
            <a:off x="5844211" y="2960179"/>
            <a:ext cx="1604606" cy="461665"/>
          </a:xfrm>
          <a:prstGeom prst="rect">
            <a:avLst/>
          </a:prstGeom>
          <a:noFill/>
        </p:spPr>
        <p:txBody>
          <a:bodyPr wrap="none" rtlCol="0">
            <a:spAutoFit/>
          </a:bodyPr>
          <a:lstStyle/>
          <a:p>
            <a:r>
              <a:rPr lang="en-US" sz="2400" dirty="0"/>
              <a:t>Translation</a:t>
            </a:r>
          </a:p>
        </p:txBody>
      </p:sp>
      <p:sp>
        <p:nvSpPr>
          <p:cNvPr id="11" name="TextBox 10">
            <a:extLst>
              <a:ext uri="{FF2B5EF4-FFF2-40B4-BE49-F238E27FC236}">
                <a16:creationId xmlns:a16="http://schemas.microsoft.com/office/drawing/2014/main" id="{927A4666-944F-924E-B73C-89B79FD94FAA}"/>
              </a:ext>
            </a:extLst>
          </p:cNvPr>
          <p:cNvSpPr txBox="1"/>
          <p:nvPr/>
        </p:nvSpPr>
        <p:spPr>
          <a:xfrm>
            <a:off x="7261906" y="2165119"/>
            <a:ext cx="2758384" cy="461665"/>
          </a:xfrm>
          <a:prstGeom prst="rect">
            <a:avLst/>
          </a:prstGeom>
          <a:noFill/>
        </p:spPr>
        <p:txBody>
          <a:bodyPr wrap="none" rtlCol="0">
            <a:spAutoFit/>
          </a:bodyPr>
          <a:lstStyle/>
          <a:p>
            <a:r>
              <a:rPr lang="en-US" sz="2400" dirty="0"/>
              <a:t>Question Answering</a:t>
            </a:r>
          </a:p>
        </p:txBody>
      </p:sp>
      <p:sp>
        <p:nvSpPr>
          <p:cNvPr id="12" name="TextBox 11">
            <a:extLst>
              <a:ext uri="{FF2B5EF4-FFF2-40B4-BE49-F238E27FC236}">
                <a16:creationId xmlns:a16="http://schemas.microsoft.com/office/drawing/2014/main" id="{4D231C04-12E1-1043-8C14-80E68A195C02}"/>
              </a:ext>
            </a:extLst>
          </p:cNvPr>
          <p:cNvSpPr txBox="1"/>
          <p:nvPr/>
        </p:nvSpPr>
        <p:spPr>
          <a:xfrm>
            <a:off x="9979661" y="2983552"/>
            <a:ext cx="1013419" cy="461665"/>
          </a:xfrm>
          <a:prstGeom prst="rect">
            <a:avLst/>
          </a:prstGeom>
          <a:noFill/>
        </p:spPr>
        <p:txBody>
          <a:bodyPr wrap="none" rtlCol="0">
            <a:spAutoFit/>
          </a:bodyPr>
          <a:lstStyle/>
          <a:p>
            <a:r>
              <a:rPr lang="en-US" sz="2400" dirty="0"/>
              <a:t>Dialog</a:t>
            </a:r>
          </a:p>
        </p:txBody>
      </p:sp>
    </p:spTree>
    <p:extLst>
      <p:ext uri="{BB962C8B-B14F-4D97-AF65-F5344CB8AC3E}">
        <p14:creationId xmlns:p14="http://schemas.microsoft.com/office/powerpoint/2010/main" val="646266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2AA4-3C54-8C4F-A9B4-0ACD84622CF3}"/>
              </a:ext>
            </a:extLst>
          </p:cNvPr>
          <p:cNvSpPr>
            <a:spLocks noGrp="1"/>
          </p:cNvSpPr>
          <p:nvPr>
            <p:ph type="title"/>
          </p:nvPr>
        </p:nvSpPr>
        <p:spPr/>
        <p:txBody>
          <a:bodyPr/>
          <a:lstStyle/>
          <a:p>
            <a:r>
              <a:rPr lang="en-US" dirty="0" err="1"/>
              <a:t>Multilinguality</a:t>
            </a:r>
            <a:endParaRPr lang="en-US" dirty="0"/>
          </a:p>
        </p:txBody>
      </p:sp>
      <p:sp>
        <p:nvSpPr>
          <p:cNvPr id="7" name="Content Placeholder 6">
            <a:extLst>
              <a:ext uri="{FF2B5EF4-FFF2-40B4-BE49-F238E27FC236}">
                <a16:creationId xmlns:a16="http://schemas.microsoft.com/office/drawing/2014/main" id="{B1C88C86-679F-F64B-82CC-22CF3EA5F57D}"/>
              </a:ext>
            </a:extLst>
          </p:cNvPr>
          <p:cNvSpPr>
            <a:spLocks noGrp="1"/>
          </p:cNvSpPr>
          <p:nvPr>
            <p:ph idx="1"/>
          </p:nvPr>
        </p:nvSpPr>
        <p:spPr/>
        <p:txBody>
          <a:bodyPr/>
          <a:lstStyle/>
          <a:p>
            <a:r>
              <a:rPr lang="en-US" dirty="0"/>
              <a:t>Pre-train on a many languages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6710F39-529E-834D-A1D7-D2E0E3C4D077}"/>
              </a:ext>
            </a:extLst>
          </p:cNvPr>
          <p:cNvSpPr>
            <a:spLocks noGrp="1"/>
          </p:cNvSpPr>
          <p:nvPr>
            <p:ph type="sldNum" sz="quarter" idx="12"/>
          </p:nvPr>
        </p:nvSpPr>
        <p:spPr/>
        <p:txBody>
          <a:bodyPr/>
          <a:lstStyle/>
          <a:p>
            <a:pPr>
              <a:defRPr/>
            </a:pPr>
            <a:fld id="{0121240C-47AF-2F4D-83B3-CC3EDF50F794}" type="slidenum">
              <a:rPr lang="en-US" smtClean="0"/>
              <a:pPr>
                <a:defRPr/>
              </a:pPr>
              <a:t>50</a:t>
            </a:fld>
            <a:endParaRPr lang="en-US" dirty="0"/>
          </a:p>
        </p:txBody>
      </p:sp>
      <p:pic>
        <p:nvPicPr>
          <p:cNvPr id="9" name="Content Placeholder 5">
            <a:extLst>
              <a:ext uri="{FF2B5EF4-FFF2-40B4-BE49-F238E27FC236}">
                <a16:creationId xmlns:a16="http://schemas.microsoft.com/office/drawing/2014/main" id="{A1BBF2C9-ACDC-E948-A529-5F52EFC71696}"/>
              </a:ext>
            </a:extLst>
          </p:cNvPr>
          <p:cNvPicPr>
            <a:picLocks noChangeAspect="1"/>
          </p:cNvPicPr>
          <p:nvPr/>
        </p:nvPicPr>
        <p:blipFill rotWithShape="1">
          <a:blip r:embed="rId2"/>
          <a:srcRect t="6515" b="11127"/>
          <a:stretch/>
        </p:blipFill>
        <p:spPr bwMode="auto">
          <a:xfrm>
            <a:off x="2098623" y="2329227"/>
            <a:ext cx="7848397" cy="354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2093B92-96CD-0A48-9894-58AE9530C936}"/>
              </a:ext>
            </a:extLst>
          </p:cNvPr>
          <p:cNvSpPr/>
          <p:nvPr/>
        </p:nvSpPr>
        <p:spPr>
          <a:xfrm>
            <a:off x="89652" y="6059007"/>
            <a:ext cx="10200228" cy="707886"/>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mT5: </a:t>
            </a:r>
            <a:r>
              <a:rPr lang="en-US" sz="2000" u="sng" dirty="0">
                <a:solidFill>
                  <a:schemeClr val="accent1"/>
                </a:solidFill>
                <a:latin typeface="Consolas" panose="020B0609020204030204" pitchFamily="49" charset="0"/>
                <a:cs typeface="Consolas" panose="020B0609020204030204" pitchFamily="49" charset="0"/>
                <a:hlinkClick r:id="rId3"/>
              </a:rPr>
              <a:t>https://github.com/google-research/multilingual-t5</a:t>
            </a:r>
            <a:r>
              <a:rPr lang="en-US" sz="2000" u="sng" dirty="0">
                <a:solidFill>
                  <a:schemeClr val="accent1"/>
                </a:solidFill>
                <a:latin typeface="Consolas" panose="020B0609020204030204" pitchFamily="49" charset="0"/>
                <a:cs typeface="Consolas" panose="020B0609020204030204" pitchFamily="49" charset="0"/>
              </a:rPr>
              <a:t> </a:t>
            </a:r>
          </a:p>
          <a:p>
            <a:r>
              <a:rPr lang="en-US" sz="2000" dirty="0">
                <a:solidFill>
                  <a:schemeClr val="accent1"/>
                </a:solidFill>
                <a:effectLst/>
                <a:latin typeface="Consolas" panose="020B0609020204030204" pitchFamily="49" charset="0"/>
                <a:cs typeface="Consolas" panose="020B0609020204030204" pitchFamily="49" charset="0"/>
              </a:rPr>
              <a:t>m</a:t>
            </a:r>
            <a:r>
              <a:rPr lang="en-US" sz="2000" dirty="0">
                <a:solidFill>
                  <a:schemeClr val="accent1"/>
                </a:solidFill>
                <a:latin typeface="Consolas" panose="020B0609020204030204" pitchFamily="49" charset="0"/>
                <a:cs typeface="Consolas" panose="020B0609020204030204" pitchFamily="49" charset="0"/>
              </a:rPr>
              <a:t>ultilingual </a:t>
            </a:r>
            <a:r>
              <a:rPr lang="en-US" sz="2000" dirty="0" err="1">
                <a:solidFill>
                  <a:schemeClr val="accent1"/>
                </a:solidFill>
                <a:latin typeface="Consolas" panose="020B0609020204030204" pitchFamily="49" charset="0"/>
                <a:cs typeface="Consolas" panose="020B0609020204030204" pitchFamily="49" charset="0"/>
              </a:rPr>
              <a:t>bert</a:t>
            </a:r>
            <a:r>
              <a:rPr lang="en-US" sz="2000" dirty="0">
                <a:solidFill>
                  <a:schemeClr val="accent1"/>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hlinkClick r:id="rId4"/>
              </a:rPr>
              <a:t>https://huggingface.co/bert-base-multilingual-cased</a:t>
            </a:r>
            <a:r>
              <a:rPr lang="en-US" sz="2000" dirty="0">
                <a:solidFill>
                  <a:schemeClr val="accent1"/>
                </a:solidFill>
                <a:latin typeface="Consolas" panose="020B0609020204030204" pitchFamily="49" charset="0"/>
                <a:cs typeface="Consolas" panose="020B0609020204030204" pitchFamily="49" charset="0"/>
              </a:rPr>
              <a:t> </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11844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11AD-943A-8C4B-A31D-0778B1CB69A9}"/>
              </a:ext>
            </a:extLst>
          </p:cNvPr>
          <p:cNvSpPr>
            <a:spLocks noGrp="1"/>
          </p:cNvSpPr>
          <p:nvPr>
            <p:ph type="title"/>
          </p:nvPr>
        </p:nvSpPr>
        <p:spPr/>
        <p:txBody>
          <a:bodyPr/>
          <a:lstStyle/>
          <a:p>
            <a:r>
              <a:rPr lang="en-US" dirty="0"/>
              <a:t>Benchmarking LMs in Persian</a:t>
            </a:r>
          </a:p>
        </p:txBody>
      </p:sp>
      <p:sp>
        <p:nvSpPr>
          <p:cNvPr id="14" name="Content Placeholder 13">
            <a:extLst>
              <a:ext uri="{FF2B5EF4-FFF2-40B4-BE49-F238E27FC236}">
                <a16:creationId xmlns:a16="http://schemas.microsoft.com/office/drawing/2014/main" id="{2C693850-8CC8-CABB-C61B-3D12B81FEF41}"/>
              </a:ext>
            </a:extLst>
          </p:cNvPr>
          <p:cNvSpPr>
            <a:spLocks noGrp="1"/>
          </p:cNvSpPr>
          <p:nvPr>
            <p:ph idx="1"/>
          </p:nvPr>
        </p:nvSpPr>
        <p:spPr/>
        <p:txBody>
          <a:bodyPr/>
          <a:lstStyle/>
          <a:p>
            <a:r>
              <a:rPr lang="en-US" dirty="0"/>
              <a:t>A Persian language understanding benchmark. </a:t>
            </a:r>
          </a:p>
          <a:p>
            <a:endParaRPr lang="en-US" dirty="0"/>
          </a:p>
        </p:txBody>
      </p:sp>
      <p:sp>
        <p:nvSpPr>
          <p:cNvPr id="13" name="Rectangle 12">
            <a:extLst>
              <a:ext uri="{FF2B5EF4-FFF2-40B4-BE49-F238E27FC236}">
                <a16:creationId xmlns:a16="http://schemas.microsoft.com/office/drawing/2014/main" id="{92F254E4-2CCC-CD4F-B6EA-69DB20C6B373}"/>
              </a:ext>
            </a:extLst>
          </p:cNvPr>
          <p:cNvSpPr/>
          <p:nvPr/>
        </p:nvSpPr>
        <p:spPr>
          <a:xfrm>
            <a:off x="3429793" y="2281429"/>
            <a:ext cx="5545108"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github.com</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persiannlp</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parsinlu</a:t>
            </a:r>
            <a:endParaRPr lang="en-US" sz="2000" dirty="0">
              <a:solidFill>
                <a:schemeClr val="accent1"/>
              </a:solidFill>
              <a:effectLst/>
              <a:latin typeface="Consolas" panose="020B0609020204030204" pitchFamily="49" charset="0"/>
              <a:cs typeface="Consolas" panose="020B0609020204030204" pitchFamily="49" charset="0"/>
            </a:endParaRPr>
          </a:p>
        </p:txBody>
      </p:sp>
      <p:pic>
        <p:nvPicPr>
          <p:cNvPr id="16" name="Picture 15" descr="Text, letter&#10;&#10;Description automatically generated">
            <a:extLst>
              <a:ext uri="{FF2B5EF4-FFF2-40B4-BE49-F238E27FC236}">
                <a16:creationId xmlns:a16="http://schemas.microsoft.com/office/drawing/2014/main" id="{D3E255F0-5B82-F6A7-07C5-6B2B9DD9694D}"/>
              </a:ext>
            </a:extLst>
          </p:cNvPr>
          <p:cNvPicPr>
            <a:picLocks noChangeAspect="1"/>
          </p:cNvPicPr>
          <p:nvPr/>
        </p:nvPicPr>
        <p:blipFill>
          <a:blip r:embed="rId2"/>
          <a:stretch>
            <a:fillRect/>
          </a:stretch>
        </p:blipFill>
        <p:spPr>
          <a:xfrm>
            <a:off x="872194" y="2934563"/>
            <a:ext cx="10544798" cy="39656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1406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sz="4700" dirty="0" err="1"/>
              <a:t>ParsiNLU</a:t>
            </a:r>
            <a:r>
              <a:rPr lang="en" sz="4700" dirty="0"/>
              <a:t> Tasks</a:t>
            </a:r>
            <a:endParaRPr sz="4700" dirty="0"/>
          </a:p>
        </p:txBody>
      </p:sp>
      <p:sp>
        <p:nvSpPr>
          <p:cNvPr id="131" name="Google Shape;131;p23"/>
          <p:cNvSpPr txBox="1">
            <a:spLocks noGrp="1"/>
          </p:cNvSpPr>
          <p:nvPr>
            <p:ph type="body" idx="1"/>
          </p:nvPr>
        </p:nvSpPr>
        <p:spPr>
          <a:xfrm>
            <a:off x="822000" y="1564667"/>
            <a:ext cx="11012800" cy="4555200"/>
          </a:xfrm>
          <a:prstGeom prst="rect">
            <a:avLst/>
          </a:prstGeom>
        </p:spPr>
        <p:txBody>
          <a:bodyPr spcFirstLastPara="1" vert="horz" wrap="square" lIns="121900" tIns="121900" rIns="121900" bIns="121900" rtlCol="0" anchor="t" anchorCtr="0">
            <a:noAutofit/>
          </a:bodyPr>
          <a:lstStyle/>
          <a:p>
            <a:pPr marL="457200" indent="-457200">
              <a:buFont typeface="+mj-lt"/>
              <a:buAutoNum type="arabicPeriod"/>
            </a:pPr>
            <a:r>
              <a:rPr lang="en-US" sz="2267" dirty="0"/>
              <a:t>Reading Comprehension </a:t>
            </a:r>
            <a:endParaRPr sz="2267" dirty="0"/>
          </a:p>
        </p:txBody>
      </p:sp>
      <p:sp>
        <p:nvSpPr>
          <p:cNvPr id="132" name="Google Shape;132;p2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52</a:t>
            </a:fld>
            <a:endParaRPr/>
          </a:p>
        </p:txBody>
      </p:sp>
      <p:sp>
        <p:nvSpPr>
          <p:cNvPr id="133" name="Google Shape;133;p23"/>
          <p:cNvSpPr/>
          <p:nvPr/>
        </p:nvSpPr>
        <p:spPr>
          <a:xfrm>
            <a:off x="2208628" y="2819399"/>
            <a:ext cx="7789945" cy="339822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r" rtl="1">
              <a:lnSpc>
                <a:spcPct val="115000"/>
              </a:lnSpc>
              <a:spcBef>
                <a:spcPts val="0"/>
              </a:spcBef>
              <a:spcAft>
                <a:spcPts val="0"/>
              </a:spcAft>
            </a:pPr>
            <a:r>
              <a:rPr lang="en" sz="1733" b="1" dirty="0" err="1">
                <a:latin typeface="Lato"/>
                <a:ea typeface="Lato"/>
                <a:cs typeface="Lato"/>
                <a:sym typeface="Lato"/>
              </a:rPr>
              <a:t>سوال</a:t>
            </a:r>
            <a:r>
              <a:rPr lang="en" sz="1733" b="1" dirty="0">
                <a:latin typeface="Lato"/>
                <a:ea typeface="Lato"/>
                <a:cs typeface="Lato"/>
                <a:sym typeface="Lato"/>
              </a:rPr>
              <a:t>: </a:t>
            </a:r>
            <a:r>
              <a:rPr lang="en" sz="1733" dirty="0" err="1">
                <a:latin typeface="Lato"/>
                <a:ea typeface="Lato"/>
                <a:cs typeface="Lato"/>
                <a:sym typeface="Lato"/>
              </a:rPr>
              <a:t>نهاوند</a:t>
            </a:r>
            <a:r>
              <a:rPr lang="en" sz="1733" dirty="0">
                <a:latin typeface="Lato"/>
                <a:ea typeface="Lato"/>
                <a:cs typeface="Lato"/>
                <a:sym typeface="Lato"/>
              </a:rPr>
              <a:t> </a:t>
            </a:r>
            <a:r>
              <a:rPr lang="en" sz="1733" dirty="0" err="1">
                <a:latin typeface="Lato"/>
                <a:ea typeface="Lato"/>
                <a:cs typeface="Lato"/>
                <a:sym typeface="Lato"/>
              </a:rPr>
              <a:t>جزو</a:t>
            </a:r>
            <a:r>
              <a:rPr lang="en" sz="1733" dirty="0">
                <a:latin typeface="Lato"/>
                <a:ea typeface="Lato"/>
                <a:cs typeface="Lato"/>
                <a:sym typeface="Lato"/>
              </a:rPr>
              <a:t> </a:t>
            </a:r>
            <a:r>
              <a:rPr lang="en" sz="1733" dirty="0" err="1">
                <a:latin typeface="Lato"/>
                <a:ea typeface="Lato"/>
                <a:cs typeface="Lato"/>
                <a:sym typeface="Lato"/>
              </a:rPr>
              <a:t>کدام</a:t>
            </a:r>
            <a:r>
              <a:rPr lang="en" sz="1733" dirty="0">
                <a:latin typeface="Lato"/>
                <a:ea typeface="Lato"/>
                <a:cs typeface="Lato"/>
                <a:sym typeface="Lato"/>
              </a:rPr>
              <a:t> </a:t>
            </a:r>
            <a:r>
              <a:rPr lang="en" sz="1733" dirty="0" err="1">
                <a:latin typeface="Lato"/>
                <a:ea typeface="Lato"/>
                <a:cs typeface="Lato"/>
                <a:sym typeface="Lato"/>
              </a:rPr>
              <a:t>استان</a:t>
            </a:r>
            <a:r>
              <a:rPr lang="en" sz="1733" dirty="0">
                <a:latin typeface="Lato"/>
                <a:ea typeface="Lato"/>
                <a:cs typeface="Lato"/>
                <a:sym typeface="Lato"/>
              </a:rPr>
              <a:t> </a:t>
            </a:r>
            <a:r>
              <a:rPr lang="en" sz="1733" dirty="0" err="1">
                <a:latin typeface="Lato"/>
                <a:ea typeface="Lato"/>
                <a:cs typeface="Lato"/>
                <a:sym typeface="Lato"/>
              </a:rPr>
              <a:t>است</a:t>
            </a:r>
            <a:r>
              <a:rPr lang="en" sz="1733" dirty="0">
                <a:latin typeface="Lato"/>
                <a:ea typeface="Lato"/>
                <a:cs typeface="Lato"/>
                <a:sym typeface="Lato"/>
              </a:rPr>
              <a:t>؟ </a:t>
            </a:r>
            <a:endParaRPr sz="1733" dirty="0">
              <a:latin typeface="Lato"/>
              <a:ea typeface="Lato"/>
              <a:cs typeface="Lato"/>
              <a:sym typeface="Lato"/>
            </a:endParaRPr>
          </a:p>
          <a:p>
            <a:pPr>
              <a:lnSpc>
                <a:spcPct val="115000"/>
              </a:lnSpc>
              <a:spcBef>
                <a:spcPts val="0"/>
              </a:spcBef>
              <a:spcAft>
                <a:spcPts val="0"/>
              </a:spcAft>
            </a:pPr>
            <a:r>
              <a:rPr lang="en" sz="1733" b="1" dirty="0">
                <a:latin typeface="Lato"/>
                <a:ea typeface="Lato"/>
                <a:cs typeface="Lato"/>
                <a:sym typeface="Lato"/>
              </a:rPr>
              <a:t>Question:</a:t>
            </a:r>
            <a:r>
              <a:rPr lang="en" sz="1733" dirty="0">
                <a:latin typeface="Lato"/>
                <a:ea typeface="Lato"/>
                <a:cs typeface="Lato"/>
                <a:sym typeface="Lato"/>
              </a:rPr>
              <a:t> </a:t>
            </a:r>
            <a:r>
              <a:rPr lang="en" sz="1733" dirty="0" err="1">
                <a:latin typeface="Lato"/>
                <a:ea typeface="Lato"/>
                <a:cs typeface="Lato"/>
                <a:sym typeface="Lato"/>
              </a:rPr>
              <a:t>Nahavand</a:t>
            </a:r>
            <a:r>
              <a:rPr lang="en" sz="1733" dirty="0">
                <a:latin typeface="Lato"/>
                <a:ea typeface="Lato"/>
                <a:cs typeface="Lato"/>
                <a:sym typeface="Lato"/>
              </a:rPr>
              <a:t> is part of which province?</a:t>
            </a:r>
            <a:br>
              <a:rPr lang="en" sz="1733" dirty="0">
                <a:latin typeface="Lato"/>
                <a:ea typeface="Lato"/>
                <a:cs typeface="Lato"/>
                <a:sym typeface="Lato"/>
              </a:rPr>
            </a:br>
            <a:endParaRPr sz="1733" dirty="0">
              <a:latin typeface="Lato"/>
              <a:ea typeface="Lato"/>
              <a:cs typeface="Lato"/>
              <a:sym typeface="Lato"/>
            </a:endParaRPr>
          </a:p>
          <a:p>
            <a:pPr algn="r" rtl="1">
              <a:lnSpc>
                <a:spcPct val="115000"/>
              </a:lnSpc>
              <a:spcBef>
                <a:spcPts val="0"/>
              </a:spcBef>
              <a:spcAft>
                <a:spcPts val="0"/>
              </a:spcAft>
            </a:pPr>
            <a:r>
              <a:rPr lang="en" sz="1733" b="1" dirty="0" err="1">
                <a:latin typeface="Lato"/>
                <a:ea typeface="Lato"/>
                <a:cs typeface="Lato"/>
                <a:sym typeface="Lato"/>
              </a:rPr>
              <a:t>پاراگراف</a:t>
            </a:r>
            <a:r>
              <a:rPr lang="en" sz="1733" b="1" dirty="0">
                <a:latin typeface="Lato"/>
                <a:ea typeface="Lato"/>
                <a:cs typeface="Lato"/>
                <a:sym typeface="Lato"/>
              </a:rPr>
              <a:t>: </a:t>
            </a:r>
            <a:r>
              <a:rPr lang="en" sz="1733" dirty="0" err="1">
                <a:latin typeface="Lato"/>
                <a:ea typeface="Lato"/>
                <a:cs typeface="Lato"/>
                <a:sym typeface="Lato"/>
              </a:rPr>
              <a:t>نَهاوند</a:t>
            </a:r>
            <a:r>
              <a:rPr lang="en" sz="1733" dirty="0">
                <a:latin typeface="Lato"/>
                <a:ea typeface="Lato"/>
                <a:cs typeface="Lato"/>
                <a:sym typeface="Lato"/>
              </a:rPr>
              <a:t> </a:t>
            </a:r>
            <a:r>
              <a:rPr lang="en" sz="1733" dirty="0" err="1">
                <a:latin typeface="Lato"/>
                <a:ea typeface="Lato"/>
                <a:cs typeface="Lato"/>
                <a:sym typeface="Lato"/>
              </a:rPr>
              <a:t>شهری</a:t>
            </a:r>
            <a:r>
              <a:rPr lang="en" sz="1733" dirty="0">
                <a:latin typeface="Lato"/>
                <a:ea typeface="Lato"/>
                <a:cs typeface="Lato"/>
                <a:sym typeface="Lato"/>
              </a:rPr>
              <a:t> </a:t>
            </a:r>
            <a:r>
              <a:rPr lang="en" sz="1733" dirty="0" err="1">
                <a:latin typeface="Lato"/>
                <a:ea typeface="Lato"/>
                <a:cs typeface="Lato"/>
                <a:sym typeface="Lato"/>
              </a:rPr>
              <a:t>در</a:t>
            </a:r>
            <a:r>
              <a:rPr lang="en" sz="1733" dirty="0">
                <a:latin typeface="Lato"/>
                <a:ea typeface="Lato"/>
                <a:cs typeface="Lato"/>
                <a:sym typeface="Lato"/>
              </a:rPr>
              <a:t> </a:t>
            </a:r>
            <a:r>
              <a:rPr lang="en" sz="1733" dirty="0" err="1">
                <a:latin typeface="Lato"/>
                <a:ea typeface="Lato"/>
                <a:cs typeface="Lato"/>
                <a:sym typeface="Lato"/>
              </a:rPr>
              <a:t>غرب</a:t>
            </a:r>
            <a:r>
              <a:rPr lang="en" sz="1733" dirty="0">
                <a:latin typeface="Lato"/>
                <a:ea typeface="Lato"/>
                <a:cs typeface="Lato"/>
                <a:sym typeface="Lato"/>
              </a:rPr>
              <a:t> </a:t>
            </a:r>
            <a:r>
              <a:rPr lang="en" sz="1733" dirty="0" err="1">
                <a:latin typeface="Lato"/>
                <a:ea typeface="Lato"/>
                <a:cs typeface="Lato"/>
                <a:sym typeface="Lato"/>
              </a:rPr>
              <a:t>ایران</a:t>
            </a:r>
            <a:r>
              <a:rPr lang="en" sz="1733" dirty="0">
                <a:latin typeface="Lato"/>
                <a:ea typeface="Lato"/>
                <a:cs typeface="Lato"/>
                <a:sym typeface="Lato"/>
              </a:rPr>
              <a:t> </a:t>
            </a:r>
            <a:r>
              <a:rPr lang="en" sz="1733" dirty="0" err="1">
                <a:latin typeface="Lato"/>
                <a:ea typeface="Lato"/>
                <a:cs typeface="Lato"/>
                <a:sym typeface="Lato"/>
              </a:rPr>
              <a:t>است</a:t>
            </a:r>
            <a:r>
              <a:rPr lang="en" sz="1733" dirty="0">
                <a:latin typeface="Lato"/>
                <a:ea typeface="Lato"/>
                <a:cs typeface="Lato"/>
                <a:sym typeface="Lato"/>
              </a:rPr>
              <a:t>. </a:t>
            </a:r>
            <a:r>
              <a:rPr lang="en" sz="1733" dirty="0" err="1">
                <a:latin typeface="Lato"/>
                <a:ea typeface="Lato"/>
                <a:cs typeface="Lato"/>
                <a:sym typeface="Lato"/>
              </a:rPr>
              <a:t>این</a:t>
            </a:r>
            <a:r>
              <a:rPr lang="en" sz="1733" dirty="0">
                <a:latin typeface="Lato"/>
                <a:ea typeface="Lato"/>
                <a:cs typeface="Lato"/>
                <a:sym typeface="Lato"/>
              </a:rPr>
              <a:t> </a:t>
            </a:r>
            <a:r>
              <a:rPr lang="en" sz="1733" dirty="0" err="1">
                <a:latin typeface="Lato"/>
                <a:ea typeface="Lato"/>
                <a:cs typeface="Lato"/>
                <a:sym typeface="Lato"/>
              </a:rPr>
              <a:t>شهر</a:t>
            </a:r>
            <a:r>
              <a:rPr lang="en" sz="1733" dirty="0">
                <a:latin typeface="Lato"/>
                <a:ea typeface="Lato"/>
                <a:cs typeface="Lato"/>
                <a:sym typeface="Lato"/>
              </a:rPr>
              <a:t> </a:t>
            </a:r>
            <a:r>
              <a:rPr lang="en" sz="1733" dirty="0" err="1">
                <a:latin typeface="Lato"/>
                <a:ea typeface="Lato"/>
                <a:cs typeface="Lato"/>
                <a:sym typeface="Lato"/>
              </a:rPr>
              <a:t>در</a:t>
            </a:r>
            <a:r>
              <a:rPr lang="en" sz="1733" dirty="0">
                <a:latin typeface="Lato"/>
                <a:ea typeface="Lato"/>
                <a:cs typeface="Lato"/>
                <a:sym typeface="Lato"/>
              </a:rPr>
              <a:t> </a:t>
            </a:r>
            <a:r>
              <a:rPr lang="en" sz="1733" dirty="0" err="1">
                <a:latin typeface="Lato"/>
                <a:ea typeface="Lato"/>
                <a:cs typeface="Lato"/>
                <a:sym typeface="Lato"/>
              </a:rPr>
              <a:t>جنوب</a:t>
            </a:r>
            <a:r>
              <a:rPr lang="en" sz="1733" dirty="0">
                <a:latin typeface="Lato"/>
                <a:ea typeface="Lato"/>
                <a:cs typeface="Lato"/>
                <a:sym typeface="Lato"/>
              </a:rPr>
              <a:t> </a:t>
            </a:r>
            <a:r>
              <a:rPr lang="en" sz="1733" dirty="0" err="1">
                <a:latin typeface="Lato"/>
                <a:ea typeface="Lato"/>
                <a:cs typeface="Lato"/>
                <a:sym typeface="Lato"/>
              </a:rPr>
              <a:t>غربی</a:t>
            </a:r>
            <a:r>
              <a:rPr lang="en" sz="1733" dirty="0">
                <a:latin typeface="Lato"/>
                <a:ea typeface="Lato"/>
                <a:cs typeface="Lato"/>
                <a:sym typeface="Lato"/>
              </a:rPr>
              <a:t> </a:t>
            </a:r>
            <a:r>
              <a:rPr lang="en" sz="1733" dirty="0" err="1">
                <a:latin typeface="Lato"/>
                <a:ea typeface="Lato"/>
                <a:cs typeface="Lato"/>
                <a:sym typeface="Lato"/>
              </a:rPr>
              <a:t>استان</a:t>
            </a:r>
            <a:r>
              <a:rPr lang="en" sz="1733" dirty="0">
                <a:latin typeface="Lato"/>
                <a:ea typeface="Lato"/>
                <a:cs typeface="Lato"/>
                <a:sym typeface="Lato"/>
              </a:rPr>
              <a:t> </a:t>
            </a:r>
            <a:r>
              <a:rPr lang="en" sz="1733" dirty="0" err="1">
                <a:latin typeface="Lato"/>
                <a:ea typeface="Lato"/>
                <a:cs typeface="Lato"/>
                <a:sym typeface="Lato"/>
              </a:rPr>
              <a:t>همدان</a:t>
            </a:r>
            <a:r>
              <a:rPr lang="en" sz="1733" dirty="0">
                <a:latin typeface="Lato"/>
                <a:ea typeface="Lato"/>
                <a:cs typeface="Lato"/>
                <a:sym typeface="Lato"/>
              </a:rPr>
              <a:t> </a:t>
            </a:r>
            <a:r>
              <a:rPr lang="en" sz="1733" dirty="0" err="1">
                <a:latin typeface="Lato"/>
                <a:ea typeface="Lato"/>
                <a:cs typeface="Lato"/>
                <a:sym typeface="Lato"/>
              </a:rPr>
              <a:t>قرار</a:t>
            </a:r>
            <a:r>
              <a:rPr lang="en" sz="1733" dirty="0">
                <a:latin typeface="Lato"/>
                <a:ea typeface="Lato"/>
                <a:cs typeface="Lato"/>
                <a:sym typeface="Lato"/>
              </a:rPr>
              <a:t> </a:t>
            </a:r>
            <a:r>
              <a:rPr lang="en" sz="1733" dirty="0" err="1">
                <a:latin typeface="Lato"/>
                <a:ea typeface="Lato"/>
                <a:cs typeface="Lato"/>
                <a:sym typeface="Lato"/>
              </a:rPr>
              <a:t>گرفته</a:t>
            </a:r>
            <a:r>
              <a:rPr lang="en" sz="1733" dirty="0">
                <a:latin typeface="Lato"/>
                <a:ea typeface="Lato"/>
                <a:cs typeface="Lato"/>
                <a:sym typeface="Lato"/>
              </a:rPr>
              <a:t> </a:t>
            </a:r>
            <a:r>
              <a:rPr lang="en" sz="1733" dirty="0" err="1">
                <a:latin typeface="Lato"/>
                <a:ea typeface="Lato"/>
                <a:cs typeface="Lato"/>
                <a:sym typeface="Lato"/>
              </a:rPr>
              <a:t>است</a:t>
            </a:r>
            <a:r>
              <a:rPr lang="en" sz="1733" dirty="0">
                <a:latin typeface="Lato"/>
                <a:ea typeface="Lato"/>
                <a:cs typeface="Lato"/>
                <a:sym typeface="Lato"/>
              </a:rPr>
              <a:t>. </a:t>
            </a:r>
            <a:r>
              <a:rPr lang="en" sz="1733" dirty="0" err="1">
                <a:latin typeface="Lato"/>
                <a:ea typeface="Lato"/>
                <a:cs typeface="Lato"/>
                <a:sym typeface="Lato"/>
              </a:rPr>
              <a:t>نهاوند</a:t>
            </a:r>
            <a:r>
              <a:rPr lang="en" sz="1733" dirty="0">
                <a:latin typeface="Lato"/>
                <a:ea typeface="Lato"/>
                <a:cs typeface="Lato"/>
                <a:sym typeface="Lato"/>
              </a:rPr>
              <a:t> </a:t>
            </a:r>
            <a:r>
              <a:rPr lang="en" sz="1733" dirty="0" err="1">
                <a:latin typeface="Lato"/>
                <a:ea typeface="Lato"/>
                <a:cs typeface="Lato"/>
                <a:sym typeface="Lato"/>
              </a:rPr>
              <a:t>دارای</a:t>
            </a:r>
            <a:r>
              <a:rPr lang="en" sz="1733" dirty="0">
                <a:latin typeface="Lato"/>
                <a:ea typeface="Lato"/>
                <a:cs typeface="Lato"/>
                <a:sym typeface="Lato"/>
              </a:rPr>
              <a:t> </a:t>
            </a:r>
            <a:r>
              <a:rPr lang="en" sz="1733" dirty="0" err="1">
                <a:latin typeface="Lato"/>
                <a:ea typeface="Lato"/>
                <a:cs typeface="Lato"/>
                <a:sym typeface="Lato"/>
              </a:rPr>
              <a:t>حمعیت</a:t>
            </a:r>
            <a:r>
              <a:rPr lang="en" sz="1733" dirty="0">
                <a:latin typeface="Lato"/>
                <a:ea typeface="Lato"/>
                <a:cs typeface="Lato"/>
                <a:sym typeface="Lato"/>
              </a:rPr>
              <a:t> … </a:t>
            </a:r>
            <a:endParaRPr sz="1733" dirty="0">
              <a:latin typeface="Lato"/>
              <a:ea typeface="Lato"/>
              <a:cs typeface="Lato"/>
              <a:sym typeface="Lato"/>
            </a:endParaRPr>
          </a:p>
          <a:p>
            <a:pPr>
              <a:lnSpc>
                <a:spcPct val="115000"/>
              </a:lnSpc>
              <a:spcBef>
                <a:spcPts val="0"/>
              </a:spcBef>
              <a:spcAft>
                <a:spcPts val="0"/>
              </a:spcAft>
            </a:pPr>
            <a:r>
              <a:rPr lang="en" sz="1733" b="1" dirty="0">
                <a:latin typeface="Lato"/>
                <a:ea typeface="Lato"/>
                <a:cs typeface="Lato"/>
                <a:sym typeface="Lato"/>
              </a:rPr>
              <a:t>Paragraph: </a:t>
            </a:r>
            <a:r>
              <a:rPr lang="en" sz="1733" dirty="0" err="1">
                <a:latin typeface="Lato"/>
                <a:ea typeface="Lato"/>
                <a:cs typeface="Lato"/>
                <a:sym typeface="Lato"/>
              </a:rPr>
              <a:t>Nahavand</a:t>
            </a:r>
            <a:r>
              <a:rPr lang="en" sz="1733" dirty="0">
                <a:latin typeface="Lato"/>
                <a:ea typeface="Lato"/>
                <a:cs typeface="Lato"/>
                <a:sym typeface="Lato"/>
              </a:rPr>
              <a:t> (Navan) is a city in western Iran. This city is located in the southern part of Hamedan province and it is the capital of </a:t>
            </a:r>
            <a:r>
              <a:rPr lang="en" sz="1733" dirty="0" err="1">
                <a:latin typeface="Lato"/>
                <a:ea typeface="Lato"/>
                <a:cs typeface="Lato"/>
                <a:sym typeface="Lato"/>
              </a:rPr>
              <a:t>Nahavand</a:t>
            </a:r>
            <a:r>
              <a:rPr lang="en" sz="1733" dirty="0">
                <a:latin typeface="Lato"/>
                <a:ea typeface="Lato"/>
                <a:cs typeface="Lato"/>
                <a:sym typeface="Lato"/>
              </a:rPr>
              <a:t>. </a:t>
            </a:r>
            <a:r>
              <a:rPr lang="en" sz="1733" dirty="0" err="1">
                <a:latin typeface="Lato"/>
                <a:ea typeface="Lato"/>
                <a:cs typeface="Lato"/>
                <a:sym typeface="Lato"/>
              </a:rPr>
              <a:t>Nahavand</a:t>
            </a:r>
            <a:r>
              <a:rPr lang="en" sz="1733" dirty="0">
                <a:latin typeface="Lato"/>
                <a:ea typeface="Lato"/>
                <a:cs typeface="Lato"/>
                <a:sym typeface="Lato"/>
              </a:rPr>
              <a:t> has a population of  … </a:t>
            </a:r>
            <a:endParaRPr sz="1733" dirty="0">
              <a:latin typeface="Lato"/>
              <a:ea typeface="Lato"/>
              <a:cs typeface="Lato"/>
              <a:sym typeface="Lato"/>
            </a:endParaRPr>
          </a:p>
          <a:p>
            <a:pPr algn="r" rtl="1">
              <a:lnSpc>
                <a:spcPct val="115000"/>
              </a:lnSpc>
              <a:spcBef>
                <a:spcPts val="0"/>
              </a:spcBef>
              <a:spcAft>
                <a:spcPts val="0"/>
              </a:spcAft>
            </a:pPr>
            <a:r>
              <a:rPr lang="en" sz="1733" b="1" dirty="0" err="1">
                <a:latin typeface="Lato"/>
                <a:ea typeface="Lato"/>
                <a:cs typeface="Lato"/>
                <a:sym typeface="Lato"/>
              </a:rPr>
              <a:t>پاسخ</a:t>
            </a:r>
            <a:r>
              <a:rPr lang="en" sz="1733" b="1" dirty="0">
                <a:latin typeface="Lato"/>
                <a:ea typeface="Lato"/>
                <a:cs typeface="Lato"/>
                <a:sym typeface="Lato"/>
              </a:rPr>
              <a:t>: </a:t>
            </a:r>
            <a:r>
              <a:rPr lang="en" sz="1733" dirty="0" err="1">
                <a:latin typeface="Lato"/>
                <a:ea typeface="Lato"/>
                <a:cs typeface="Lato"/>
                <a:sym typeface="Lato"/>
              </a:rPr>
              <a:t>همدان</a:t>
            </a:r>
            <a:r>
              <a:rPr lang="en" sz="1733" dirty="0">
                <a:latin typeface="Lato"/>
                <a:ea typeface="Lato"/>
                <a:cs typeface="Lato"/>
                <a:sym typeface="Lato"/>
              </a:rPr>
              <a:t>، </a:t>
            </a:r>
            <a:r>
              <a:rPr lang="en" sz="1733" dirty="0" err="1">
                <a:latin typeface="Lato"/>
                <a:ea typeface="Lato"/>
                <a:cs typeface="Lato"/>
                <a:sym typeface="Lato"/>
              </a:rPr>
              <a:t>استان</a:t>
            </a:r>
            <a:r>
              <a:rPr lang="en" sz="1733" dirty="0">
                <a:latin typeface="Lato"/>
                <a:ea typeface="Lato"/>
                <a:cs typeface="Lato"/>
                <a:sym typeface="Lato"/>
              </a:rPr>
              <a:t> </a:t>
            </a:r>
            <a:r>
              <a:rPr lang="en" sz="1733" dirty="0" err="1">
                <a:latin typeface="Lato"/>
                <a:ea typeface="Lato"/>
                <a:cs typeface="Lato"/>
                <a:sym typeface="Lato"/>
              </a:rPr>
              <a:t>همدان</a:t>
            </a:r>
            <a:endParaRPr sz="1733" dirty="0">
              <a:latin typeface="Lato"/>
              <a:ea typeface="Lato"/>
              <a:cs typeface="Lato"/>
              <a:sym typeface="Lato"/>
            </a:endParaRPr>
          </a:p>
          <a:p>
            <a:pPr>
              <a:lnSpc>
                <a:spcPct val="115000"/>
              </a:lnSpc>
              <a:spcBef>
                <a:spcPts val="0"/>
              </a:spcBef>
              <a:spcAft>
                <a:spcPts val="0"/>
              </a:spcAft>
            </a:pPr>
            <a:r>
              <a:rPr lang="en" sz="1733" b="1" dirty="0">
                <a:latin typeface="Lato"/>
                <a:ea typeface="Lato"/>
                <a:cs typeface="Lato"/>
                <a:sym typeface="Lato"/>
              </a:rPr>
              <a:t>Answer: </a:t>
            </a:r>
            <a:r>
              <a:rPr lang="en" sz="1733" dirty="0">
                <a:latin typeface="Lato"/>
                <a:ea typeface="Lato"/>
                <a:cs typeface="Lato"/>
                <a:sym typeface="Lato"/>
              </a:rPr>
              <a:t>Hamedan; Hamedan province</a:t>
            </a:r>
            <a:endParaRPr sz="1733" dirty="0">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sz="4700" dirty="0" err="1"/>
              <a:t>ParsiNLU</a:t>
            </a:r>
            <a:r>
              <a:rPr lang="en" sz="4700" dirty="0"/>
              <a:t> Tasks</a:t>
            </a:r>
            <a:endParaRPr sz="4700" dirty="0"/>
          </a:p>
        </p:txBody>
      </p:sp>
      <p:sp>
        <p:nvSpPr>
          <p:cNvPr id="131" name="Google Shape;131;p23"/>
          <p:cNvSpPr txBox="1">
            <a:spLocks noGrp="1"/>
          </p:cNvSpPr>
          <p:nvPr>
            <p:ph type="body" idx="1"/>
          </p:nvPr>
        </p:nvSpPr>
        <p:spPr>
          <a:xfrm>
            <a:off x="822000" y="1564667"/>
            <a:ext cx="11012800" cy="4555200"/>
          </a:xfrm>
          <a:prstGeom prst="rect">
            <a:avLst/>
          </a:prstGeom>
        </p:spPr>
        <p:txBody>
          <a:bodyPr spcFirstLastPara="1" vert="horz" wrap="square" lIns="121900" tIns="121900" rIns="121900" bIns="121900" rtlCol="0" anchor="t" anchorCtr="0">
            <a:noAutofit/>
          </a:bodyPr>
          <a:lstStyle/>
          <a:p>
            <a:pPr marL="457200" indent="-457200">
              <a:buFont typeface="+mj-lt"/>
              <a:buAutoNum type="arabicPeriod"/>
            </a:pPr>
            <a:r>
              <a:rPr lang="en-US" sz="2267" dirty="0"/>
              <a:t>Reading Comprehension </a:t>
            </a:r>
          </a:p>
          <a:p>
            <a:pPr marL="457200" indent="-457200">
              <a:buFont typeface="+mj-lt"/>
              <a:buAutoNum type="arabicPeriod"/>
            </a:pPr>
            <a:r>
              <a:rPr lang="en-US" sz="2267" dirty="0"/>
              <a:t>Multiple-Choice Question Answering </a:t>
            </a:r>
          </a:p>
          <a:p>
            <a:pPr marL="0" indent="0">
              <a:buNone/>
            </a:pPr>
            <a:endParaRPr sz="2267" dirty="0"/>
          </a:p>
        </p:txBody>
      </p:sp>
      <p:sp>
        <p:nvSpPr>
          <p:cNvPr id="132" name="Google Shape;132;p2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53</a:t>
            </a:fld>
            <a:endParaRPr/>
          </a:p>
        </p:txBody>
      </p:sp>
      <p:pic>
        <p:nvPicPr>
          <p:cNvPr id="2" name="Google Shape;170;p25">
            <a:extLst>
              <a:ext uri="{FF2B5EF4-FFF2-40B4-BE49-F238E27FC236}">
                <a16:creationId xmlns:a16="http://schemas.microsoft.com/office/drawing/2014/main" id="{D3945E0C-C779-C4BB-A476-3B6BB314C345}"/>
              </a:ext>
            </a:extLst>
          </p:cNvPr>
          <p:cNvPicPr preferRelativeResize="0"/>
          <p:nvPr/>
        </p:nvPicPr>
        <p:blipFill>
          <a:blip r:embed="rId3">
            <a:alphaModFix/>
          </a:blip>
          <a:stretch>
            <a:fillRect/>
          </a:stretch>
        </p:blipFill>
        <p:spPr>
          <a:xfrm>
            <a:off x="9344556" y="1149923"/>
            <a:ext cx="936055" cy="1161000"/>
          </a:xfrm>
          <a:prstGeom prst="rect">
            <a:avLst/>
          </a:prstGeom>
          <a:noFill/>
          <a:ln>
            <a:noFill/>
          </a:ln>
        </p:spPr>
      </p:pic>
      <p:sp>
        <p:nvSpPr>
          <p:cNvPr id="3" name="Google Shape;171;p25">
            <a:extLst>
              <a:ext uri="{FF2B5EF4-FFF2-40B4-BE49-F238E27FC236}">
                <a16:creationId xmlns:a16="http://schemas.microsoft.com/office/drawing/2014/main" id="{CC10E06A-7165-80E9-3341-A9135511CAC8}"/>
              </a:ext>
            </a:extLst>
          </p:cNvPr>
          <p:cNvSpPr/>
          <p:nvPr/>
        </p:nvSpPr>
        <p:spPr>
          <a:xfrm>
            <a:off x="2176627" y="3215043"/>
            <a:ext cx="8303546" cy="266406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r>
              <a:rPr lang="en" sz="2400" dirty="0" err="1">
                <a:latin typeface="Lora"/>
                <a:ea typeface="Lora"/>
                <a:cs typeface="Lora"/>
                <a:sym typeface="Lora"/>
              </a:rPr>
              <a:t>بزرگترین</a:t>
            </a:r>
            <a:r>
              <a:rPr lang="en" sz="2400" dirty="0">
                <a:latin typeface="Lora"/>
                <a:ea typeface="Lora"/>
                <a:cs typeface="Lora"/>
                <a:sym typeface="Lora"/>
              </a:rPr>
              <a:t>   </a:t>
            </a:r>
            <a:r>
              <a:rPr lang="en" sz="2400" dirty="0" err="1">
                <a:latin typeface="Lora"/>
                <a:ea typeface="Lora"/>
                <a:cs typeface="Lora"/>
                <a:sym typeface="Lora"/>
              </a:rPr>
              <a:t>قاره‌ی</a:t>
            </a:r>
            <a:r>
              <a:rPr lang="en" sz="2400" dirty="0">
                <a:latin typeface="Lora"/>
                <a:ea typeface="Lora"/>
                <a:cs typeface="Lora"/>
                <a:sym typeface="Lora"/>
              </a:rPr>
              <a:t> </a:t>
            </a:r>
            <a:r>
              <a:rPr lang="en" sz="2400" dirty="0" err="1">
                <a:latin typeface="Lora"/>
                <a:ea typeface="Lora"/>
                <a:cs typeface="Lora"/>
                <a:sym typeface="Lora"/>
              </a:rPr>
              <a:t>جهان</a:t>
            </a:r>
            <a:r>
              <a:rPr lang="en" sz="2400" dirty="0">
                <a:latin typeface="Lora"/>
                <a:ea typeface="Lora"/>
                <a:cs typeface="Lora"/>
                <a:sym typeface="Lora"/>
              </a:rPr>
              <a:t> </a:t>
            </a:r>
            <a:r>
              <a:rPr lang="en" sz="2400" dirty="0" err="1">
                <a:latin typeface="Lora"/>
                <a:ea typeface="Lora"/>
                <a:cs typeface="Lora"/>
                <a:sym typeface="Lora"/>
              </a:rPr>
              <a:t>کدام</a:t>
            </a:r>
            <a:r>
              <a:rPr lang="en" sz="2400" dirty="0">
                <a:latin typeface="Lora"/>
                <a:ea typeface="Lora"/>
                <a:cs typeface="Lora"/>
                <a:sym typeface="Lora"/>
              </a:rPr>
              <a:t> </a:t>
            </a:r>
            <a:r>
              <a:rPr lang="en" sz="2400" dirty="0" err="1">
                <a:latin typeface="Lora"/>
                <a:ea typeface="Lora"/>
                <a:cs typeface="Lora"/>
                <a:sym typeface="Lora"/>
              </a:rPr>
              <a:t>است</a:t>
            </a:r>
            <a:r>
              <a:rPr lang="en" sz="2400" dirty="0">
                <a:latin typeface="Lora"/>
                <a:ea typeface="Lora"/>
                <a:cs typeface="Lora"/>
                <a:sym typeface="Lora"/>
              </a:rPr>
              <a:t>؟‌</a:t>
            </a:r>
            <a:endParaRPr sz="2400" dirty="0">
              <a:latin typeface="Lora"/>
              <a:ea typeface="Lora"/>
              <a:cs typeface="Lora"/>
              <a:sym typeface="Lora"/>
            </a:endParaRPr>
          </a:p>
          <a:p>
            <a:pPr marL="0" lvl="0" indent="0" algn="r" rtl="1">
              <a:spcBef>
                <a:spcPts val="0"/>
              </a:spcBef>
              <a:spcAft>
                <a:spcPts val="0"/>
              </a:spcAft>
              <a:buNone/>
            </a:pPr>
            <a:r>
              <a:rPr lang="en" sz="2400" dirty="0">
                <a:latin typeface="Lora"/>
                <a:ea typeface="Lora"/>
                <a:cs typeface="Lora"/>
                <a:sym typeface="Lora"/>
              </a:rPr>
              <a:t>✔ ۱)     </a:t>
            </a:r>
            <a:r>
              <a:rPr lang="en" sz="2400" dirty="0" err="1">
                <a:latin typeface="Lora"/>
                <a:ea typeface="Lora"/>
                <a:cs typeface="Lora"/>
                <a:sym typeface="Lora"/>
              </a:rPr>
              <a:t>آسیا</a:t>
            </a:r>
            <a:r>
              <a:rPr lang="en" sz="2400" dirty="0">
                <a:latin typeface="Lora"/>
                <a:ea typeface="Lora"/>
                <a:cs typeface="Lora"/>
                <a:sym typeface="Lora"/>
              </a:rPr>
              <a:t>          ۲)‌ </a:t>
            </a:r>
            <a:r>
              <a:rPr lang="en" sz="2400" dirty="0" err="1">
                <a:latin typeface="Lora"/>
                <a:ea typeface="Lora"/>
                <a:cs typeface="Lora"/>
                <a:sym typeface="Lora"/>
              </a:rPr>
              <a:t>اروپا</a:t>
            </a:r>
            <a:r>
              <a:rPr lang="en" sz="2400" dirty="0">
                <a:latin typeface="Lora"/>
                <a:ea typeface="Lora"/>
                <a:cs typeface="Lora"/>
                <a:sym typeface="Lora"/>
              </a:rPr>
              <a:t>           ۳) </a:t>
            </a:r>
            <a:r>
              <a:rPr lang="en" sz="2400" dirty="0" err="1">
                <a:latin typeface="Lora"/>
                <a:ea typeface="Lora"/>
                <a:cs typeface="Lora"/>
                <a:sym typeface="Lora"/>
              </a:rPr>
              <a:t>آمریکا</a:t>
            </a:r>
            <a:r>
              <a:rPr lang="en" sz="2400" dirty="0">
                <a:latin typeface="Lora"/>
                <a:ea typeface="Lora"/>
                <a:cs typeface="Lora"/>
                <a:sym typeface="Lora"/>
              </a:rPr>
              <a:t>          ۴) </a:t>
            </a:r>
            <a:r>
              <a:rPr lang="en" sz="2400" dirty="0" err="1">
                <a:latin typeface="Lora"/>
                <a:ea typeface="Lora"/>
                <a:cs typeface="Lora"/>
                <a:sym typeface="Lora"/>
              </a:rPr>
              <a:t>آفریقا</a:t>
            </a:r>
            <a:r>
              <a:rPr lang="en" sz="2400" dirty="0"/>
              <a:t> </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latin typeface="Lato"/>
                <a:ea typeface="Lato"/>
                <a:cs typeface="Lato"/>
                <a:sym typeface="Lato"/>
              </a:rPr>
              <a:t>What is the largest continent in the world? </a:t>
            </a:r>
            <a:endParaRPr sz="2400" dirty="0">
              <a:latin typeface="Lato"/>
              <a:ea typeface="Lato"/>
              <a:cs typeface="Lato"/>
              <a:sym typeface="Lato"/>
            </a:endParaRPr>
          </a:p>
          <a:p>
            <a:pPr marL="0" lvl="0" indent="0" algn="l" rtl="0">
              <a:spcBef>
                <a:spcPts val="0"/>
              </a:spcBef>
              <a:spcAft>
                <a:spcPts val="0"/>
              </a:spcAft>
              <a:buNone/>
            </a:pPr>
            <a:r>
              <a:rPr lang="en" sz="2400" dirty="0">
                <a:latin typeface="Lato"/>
                <a:ea typeface="Lato"/>
                <a:cs typeface="Lato"/>
                <a:sym typeface="Lato"/>
              </a:rPr>
              <a:t>✔  1) Asia      2)  Europe     3) Americas      4) Africa</a:t>
            </a:r>
            <a:endParaRPr sz="2400" dirty="0">
              <a:latin typeface="Lato"/>
              <a:ea typeface="Lato"/>
              <a:cs typeface="Lato"/>
              <a:sym typeface="Lato"/>
            </a:endParaRPr>
          </a:p>
        </p:txBody>
      </p:sp>
    </p:spTree>
    <p:extLst>
      <p:ext uri="{BB962C8B-B14F-4D97-AF65-F5344CB8AC3E}">
        <p14:creationId xmlns:p14="http://schemas.microsoft.com/office/powerpoint/2010/main" val="3639192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sz="4700" dirty="0" err="1"/>
              <a:t>ParsiNLU</a:t>
            </a:r>
            <a:r>
              <a:rPr lang="en" sz="4700" dirty="0"/>
              <a:t> Tasks</a:t>
            </a:r>
            <a:endParaRPr sz="4700" dirty="0"/>
          </a:p>
        </p:txBody>
      </p:sp>
      <p:sp>
        <p:nvSpPr>
          <p:cNvPr id="131" name="Google Shape;131;p23"/>
          <p:cNvSpPr txBox="1">
            <a:spLocks noGrp="1"/>
          </p:cNvSpPr>
          <p:nvPr>
            <p:ph type="body" idx="1"/>
          </p:nvPr>
        </p:nvSpPr>
        <p:spPr>
          <a:xfrm>
            <a:off x="822000" y="1564667"/>
            <a:ext cx="11012800" cy="4555200"/>
          </a:xfrm>
          <a:prstGeom prst="rect">
            <a:avLst/>
          </a:prstGeom>
        </p:spPr>
        <p:txBody>
          <a:bodyPr spcFirstLastPara="1" vert="horz" wrap="square" lIns="121900" tIns="121900" rIns="121900" bIns="121900" rtlCol="0" anchor="t" anchorCtr="0">
            <a:noAutofit/>
          </a:bodyPr>
          <a:lstStyle/>
          <a:p>
            <a:pPr marL="457200" indent="-457200">
              <a:buFont typeface="+mj-lt"/>
              <a:buAutoNum type="arabicPeriod"/>
            </a:pPr>
            <a:r>
              <a:rPr lang="en-US" sz="2267" dirty="0"/>
              <a:t>Reading Comprehension </a:t>
            </a:r>
          </a:p>
          <a:p>
            <a:pPr marL="457200" indent="-457200">
              <a:buFont typeface="+mj-lt"/>
              <a:buAutoNum type="arabicPeriod"/>
            </a:pPr>
            <a:r>
              <a:rPr lang="en-US" sz="2267" dirty="0"/>
              <a:t>Multiple-Choice Question Answering </a:t>
            </a:r>
          </a:p>
          <a:p>
            <a:pPr marL="457200" indent="-457200">
              <a:buFont typeface="+mj-lt"/>
              <a:buAutoNum type="arabicPeriod"/>
            </a:pPr>
            <a:r>
              <a:rPr lang="en-US" sz="2267" dirty="0"/>
              <a:t>Sentiment Analyses </a:t>
            </a:r>
          </a:p>
          <a:p>
            <a:pPr marL="457200" indent="-457200">
              <a:buFont typeface="+mj-lt"/>
              <a:buAutoNum type="arabicPeriod"/>
            </a:pPr>
            <a:r>
              <a:rPr lang="en-US" sz="2267" dirty="0"/>
              <a:t>Textual Entailment </a:t>
            </a:r>
          </a:p>
          <a:p>
            <a:pPr marL="457200" indent="-457200">
              <a:buFont typeface="+mj-lt"/>
              <a:buAutoNum type="arabicPeriod"/>
            </a:pPr>
            <a:r>
              <a:rPr lang="en-US" sz="2267" dirty="0"/>
              <a:t>Paraphrasing</a:t>
            </a:r>
          </a:p>
          <a:p>
            <a:pPr marL="457200" indent="-457200">
              <a:buFont typeface="+mj-lt"/>
              <a:buAutoNum type="arabicPeriod"/>
            </a:pPr>
            <a:r>
              <a:rPr lang="en-US" sz="2267" dirty="0"/>
              <a:t>Machine Translation </a:t>
            </a:r>
          </a:p>
          <a:p>
            <a:pPr marL="457200" indent="-457200">
              <a:buFont typeface="+mj-lt"/>
              <a:buAutoNum type="arabicPeriod"/>
            </a:pPr>
            <a:endParaRPr lang="en-US" sz="2267" dirty="0"/>
          </a:p>
          <a:p>
            <a:pPr marL="0" indent="0">
              <a:buNone/>
            </a:pPr>
            <a:endParaRPr sz="2267" dirty="0"/>
          </a:p>
        </p:txBody>
      </p:sp>
      <p:sp>
        <p:nvSpPr>
          <p:cNvPr id="132" name="Google Shape;132;p2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54</a:t>
            </a:fld>
            <a:endParaRPr/>
          </a:p>
        </p:txBody>
      </p:sp>
    </p:spTree>
    <p:extLst>
      <p:ext uri="{BB962C8B-B14F-4D97-AF65-F5344CB8AC3E}">
        <p14:creationId xmlns:p14="http://schemas.microsoft.com/office/powerpoint/2010/main" val="1079814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11AD-943A-8C4B-A31D-0778B1CB69A9}"/>
              </a:ext>
            </a:extLst>
          </p:cNvPr>
          <p:cNvSpPr>
            <a:spLocks noGrp="1"/>
          </p:cNvSpPr>
          <p:nvPr>
            <p:ph type="title"/>
          </p:nvPr>
        </p:nvSpPr>
        <p:spPr/>
        <p:txBody>
          <a:bodyPr/>
          <a:lstStyle/>
          <a:p>
            <a:r>
              <a:rPr lang="en-US" dirty="0"/>
              <a:t>Benchmarking LMs in Persian</a:t>
            </a:r>
          </a:p>
        </p:txBody>
      </p:sp>
      <p:sp>
        <p:nvSpPr>
          <p:cNvPr id="4" name="Slide Number Placeholder 3">
            <a:extLst>
              <a:ext uri="{FF2B5EF4-FFF2-40B4-BE49-F238E27FC236}">
                <a16:creationId xmlns:a16="http://schemas.microsoft.com/office/drawing/2014/main" id="{19988DE1-C17F-EE47-90F1-304BA825CDED}"/>
              </a:ext>
            </a:extLst>
          </p:cNvPr>
          <p:cNvSpPr>
            <a:spLocks noGrp="1"/>
          </p:cNvSpPr>
          <p:nvPr>
            <p:ph type="sldNum" sz="quarter" idx="12"/>
          </p:nvPr>
        </p:nvSpPr>
        <p:spPr/>
        <p:txBody>
          <a:bodyPr/>
          <a:lstStyle/>
          <a:p>
            <a:pPr>
              <a:defRPr/>
            </a:pPr>
            <a:fld id="{0121240C-47AF-2F4D-83B3-CC3EDF50F794}" type="slidenum">
              <a:rPr lang="en-US" smtClean="0"/>
              <a:pPr>
                <a:defRPr/>
              </a:pPr>
              <a:t>55</a:t>
            </a:fld>
            <a:endParaRPr lang="en-US" dirty="0"/>
          </a:p>
        </p:txBody>
      </p:sp>
      <p:sp>
        <p:nvSpPr>
          <p:cNvPr id="8" name="Rounded Rectangle 7">
            <a:extLst>
              <a:ext uri="{FF2B5EF4-FFF2-40B4-BE49-F238E27FC236}">
                <a16:creationId xmlns:a16="http://schemas.microsoft.com/office/drawing/2014/main" id="{B9750C08-BDB8-3D43-BC41-BCDB41C8D9AD}"/>
              </a:ext>
            </a:extLst>
          </p:cNvPr>
          <p:cNvSpPr/>
          <p:nvPr/>
        </p:nvSpPr>
        <p:spPr>
          <a:xfrm>
            <a:off x="1976777" y="2147823"/>
            <a:ext cx="3938071" cy="28267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a:r>
              <a:rPr lang="fa-IR" dirty="0"/>
              <a:t>قاره آمریکا در چه سالی کشف شد؟ </a:t>
            </a:r>
            <a:endParaRPr lang="en-US" dirty="0"/>
          </a:p>
          <a:p>
            <a:pPr algn="ctr" rtl="1"/>
            <a:br>
              <a:rPr lang="en-US" dirty="0"/>
            </a:br>
            <a:r>
              <a:rPr lang="fa-IR" sz="1400" dirty="0" err="1"/>
              <a:t>یش</a:t>
            </a:r>
            <a:r>
              <a:rPr lang="fa-IR" sz="1400" dirty="0"/>
              <a:t> از ده هزار سال است که </a:t>
            </a:r>
            <a:r>
              <a:rPr lang="fa-IR" sz="1400" dirty="0" err="1"/>
              <a:t>انسان‌ها</a:t>
            </a:r>
            <a:r>
              <a:rPr lang="fa-IR" sz="1400" dirty="0"/>
              <a:t> در </a:t>
            </a:r>
            <a:r>
              <a:rPr lang="fa-IR" sz="1400" dirty="0" err="1"/>
              <a:t>قارهٔ</a:t>
            </a:r>
            <a:r>
              <a:rPr lang="fa-IR" sz="1400" dirty="0"/>
              <a:t> آمریکا زندگی </a:t>
            </a:r>
            <a:r>
              <a:rPr lang="fa-IR" sz="1400" dirty="0" err="1"/>
              <a:t>می‌کنند</a:t>
            </a:r>
            <a:r>
              <a:rPr lang="fa-IR" sz="1400" dirty="0"/>
              <a:t>. قاره آمریکا توسط کریستف کلمب و در سال ۱۴۹۲ کشف شد اما او به اشتباه فکر کرد که آنجا هندوستان است اما </a:t>
            </a:r>
            <a:r>
              <a:rPr lang="fa-IR" sz="1400" dirty="0" err="1"/>
              <a:t>مدت‌ها</a:t>
            </a:r>
            <a:r>
              <a:rPr lang="fa-IR" sz="1400" dirty="0"/>
              <a:t> بعد </a:t>
            </a:r>
            <a:r>
              <a:rPr lang="fa-IR" sz="1400" dirty="0" err="1"/>
              <a:t>آمریگو</a:t>
            </a:r>
            <a:r>
              <a:rPr lang="fa-IR" sz="1400" dirty="0"/>
              <a:t> </a:t>
            </a:r>
            <a:r>
              <a:rPr lang="fa-IR" sz="1400" dirty="0" err="1"/>
              <a:t>وسپوچی</a:t>
            </a:r>
            <a:r>
              <a:rPr lang="fa-IR" sz="1400" dirty="0"/>
              <a:t> اعلام کرد که این قاره جدیدی است. اما تاریخ آمریکا به عنوان یک کشور مستقل به سال ۱۷۸۳ میلادی </a:t>
            </a:r>
            <a:r>
              <a:rPr lang="fa-IR" sz="1400" dirty="0" err="1"/>
              <a:t>بازمی‌گردد</a:t>
            </a:r>
            <a:r>
              <a:rPr lang="fa-IR" sz="1400" dirty="0"/>
              <a:t> که در آن آمریکا بر طبق </a:t>
            </a:r>
            <a:r>
              <a:rPr lang="fa-IR" sz="1400" dirty="0" err="1"/>
              <a:t>معاهدهٔ</a:t>
            </a:r>
            <a:r>
              <a:rPr lang="fa-IR" sz="1400" dirty="0"/>
              <a:t> پاریس به رسمیت شناخته گردید</a:t>
            </a:r>
            <a:endParaRPr lang="en-US" sz="1400" dirty="0"/>
          </a:p>
        </p:txBody>
      </p:sp>
      <p:sp>
        <p:nvSpPr>
          <p:cNvPr id="9" name="Rectangle 8">
            <a:extLst>
              <a:ext uri="{FF2B5EF4-FFF2-40B4-BE49-F238E27FC236}">
                <a16:creationId xmlns:a16="http://schemas.microsoft.com/office/drawing/2014/main" id="{FE90CC8D-9D0A-FE4C-9B2F-2D0DF2502237}"/>
              </a:ext>
            </a:extLst>
          </p:cNvPr>
          <p:cNvSpPr/>
          <p:nvPr/>
        </p:nvSpPr>
        <p:spPr>
          <a:xfrm>
            <a:off x="6490779" y="3059715"/>
            <a:ext cx="1438159"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Language Model</a:t>
            </a:r>
          </a:p>
        </p:txBody>
      </p:sp>
      <p:cxnSp>
        <p:nvCxnSpPr>
          <p:cNvPr id="10" name="Straight Arrow Connector 9">
            <a:extLst>
              <a:ext uri="{FF2B5EF4-FFF2-40B4-BE49-F238E27FC236}">
                <a16:creationId xmlns:a16="http://schemas.microsoft.com/office/drawing/2014/main" id="{0F473E0B-9755-A744-A9B2-687AFBD14D4D}"/>
              </a:ext>
            </a:extLst>
          </p:cNvPr>
          <p:cNvCxnSpPr>
            <a:cxnSpLocks/>
            <a:stCxn id="8" idx="3"/>
            <a:endCxn id="9" idx="1"/>
          </p:cNvCxnSpPr>
          <p:nvPr/>
        </p:nvCxnSpPr>
        <p:spPr>
          <a:xfrm flipV="1">
            <a:off x="5914848" y="3556672"/>
            <a:ext cx="575931" cy="451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5584E1-7EDF-D646-98BC-7081FC2569A5}"/>
              </a:ext>
            </a:extLst>
          </p:cNvPr>
          <p:cNvCxnSpPr>
            <a:cxnSpLocks/>
            <a:stCxn id="9" idx="3"/>
            <a:endCxn id="12" idx="1"/>
          </p:cNvCxnSpPr>
          <p:nvPr/>
        </p:nvCxnSpPr>
        <p:spPr>
          <a:xfrm>
            <a:off x="7928938" y="3556672"/>
            <a:ext cx="515971" cy="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A6DD60D-89B2-FB4A-ABE4-31FFC1AC0B78}"/>
              </a:ext>
            </a:extLst>
          </p:cNvPr>
          <p:cNvSpPr/>
          <p:nvPr/>
        </p:nvSpPr>
        <p:spPr>
          <a:xfrm>
            <a:off x="8444909" y="3207989"/>
            <a:ext cx="1094329" cy="69736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a:r>
              <a:rPr lang="fa-IR" dirty="0"/>
              <a:t>۱۴۹۲</a:t>
            </a:r>
            <a:endParaRPr lang="en-US" dirty="0"/>
          </a:p>
        </p:txBody>
      </p:sp>
      <p:sp>
        <p:nvSpPr>
          <p:cNvPr id="13" name="Rectangle 12">
            <a:extLst>
              <a:ext uri="{FF2B5EF4-FFF2-40B4-BE49-F238E27FC236}">
                <a16:creationId xmlns:a16="http://schemas.microsoft.com/office/drawing/2014/main" id="{92F254E4-2CCC-CD4F-B6EA-69DB20C6B373}"/>
              </a:ext>
            </a:extLst>
          </p:cNvPr>
          <p:cNvSpPr/>
          <p:nvPr/>
        </p:nvSpPr>
        <p:spPr>
          <a:xfrm>
            <a:off x="89652" y="6059007"/>
            <a:ext cx="5545108" cy="707886"/>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hlinkClick r:id="rId2"/>
              </a:rPr>
              <a:t>https://github.com/persiannlp/parsinlu</a:t>
            </a:r>
            <a:endParaRPr lang="en-US" sz="2000" dirty="0">
              <a:solidFill>
                <a:schemeClr val="accent1"/>
              </a:solidFill>
              <a:latin typeface="Consolas" panose="020B0609020204030204" pitchFamily="49" charset="0"/>
              <a:cs typeface="Consolas" panose="020B0609020204030204" pitchFamily="49" charset="0"/>
            </a:endParaRPr>
          </a:p>
          <a:p>
            <a:r>
              <a:rPr lang="en-US" sz="2000" dirty="0">
                <a:solidFill>
                  <a:schemeClr val="accent1"/>
                </a:solidFill>
                <a:latin typeface="Consolas" panose="020B0609020204030204" pitchFamily="49" charset="0"/>
                <a:cs typeface="Consolas" panose="020B0609020204030204" pitchFamily="49" charset="0"/>
                <a:hlinkClick r:id="rId3"/>
              </a:rPr>
              <a:t>https://huggingface.co/persiannlp</a:t>
            </a:r>
            <a:r>
              <a:rPr lang="en-US" sz="2000" dirty="0">
                <a:solidFill>
                  <a:schemeClr val="accent1"/>
                </a:solidFill>
                <a:latin typeface="Consolas" panose="020B0609020204030204" pitchFamily="49" charset="0"/>
                <a:cs typeface="Consolas" panose="020B0609020204030204" pitchFamily="49" charset="0"/>
              </a:rPr>
              <a:t> </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41275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3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Experiments: Setup </a:t>
            </a:r>
            <a:endParaRPr/>
          </a:p>
        </p:txBody>
      </p:sp>
      <p:sp>
        <p:nvSpPr>
          <p:cNvPr id="320" name="Google Shape;320;p35"/>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rtlCol="0" anchor="t" anchorCtr="0">
            <a:noAutofit/>
          </a:bodyPr>
          <a:lstStyle/>
          <a:p>
            <a:pPr marL="609585" indent="-457189">
              <a:buChar char="-"/>
            </a:pPr>
            <a:r>
              <a:rPr lang="en"/>
              <a:t>Human performance:</a:t>
            </a:r>
            <a:endParaRPr/>
          </a:p>
          <a:p>
            <a:pPr lvl="1">
              <a:lnSpc>
                <a:spcPct val="100000"/>
              </a:lnSpc>
              <a:buChar char="-"/>
            </a:pPr>
            <a:r>
              <a:rPr lang="en" sz="1467">
                <a:solidFill>
                  <a:srgbClr val="000000"/>
                </a:solidFill>
              </a:rPr>
              <a:t>Evaluate annotations from three human annotatorsagainst the gold labels</a:t>
            </a:r>
            <a:endParaRPr/>
          </a:p>
          <a:p>
            <a:pPr marL="0" indent="0">
              <a:buNone/>
            </a:pPr>
            <a:endParaRPr/>
          </a:p>
          <a:p>
            <a:pPr marL="609585" indent="-457189">
              <a:spcBef>
                <a:spcPts val="2133"/>
              </a:spcBef>
              <a:buChar char="-"/>
            </a:pPr>
            <a:r>
              <a:rPr lang="en"/>
              <a:t>Model performance: </a:t>
            </a:r>
            <a:endParaRPr/>
          </a:p>
          <a:p>
            <a:pPr lvl="1">
              <a:buChar char="-"/>
            </a:pPr>
            <a:r>
              <a:rPr lang="en"/>
              <a:t>Trained a variety of models </a:t>
            </a:r>
            <a:endParaRPr/>
          </a:p>
          <a:p>
            <a:pPr lvl="2">
              <a:buChar char="-"/>
            </a:pPr>
            <a:r>
              <a:rPr lang="en"/>
              <a:t>ParsBERT </a:t>
            </a:r>
            <a:r>
              <a:rPr lang="en" sz="1467">
                <a:solidFill>
                  <a:srgbClr val="9E9E9E"/>
                </a:solidFill>
              </a:rPr>
              <a:t>[Farahani et al. 2020]</a:t>
            </a:r>
            <a:endParaRPr sz="1467">
              <a:solidFill>
                <a:srgbClr val="9E9E9E"/>
              </a:solidFill>
            </a:endParaRPr>
          </a:p>
          <a:p>
            <a:pPr lvl="2">
              <a:buChar char="-"/>
            </a:pPr>
            <a:r>
              <a:rPr lang="en">
                <a:solidFill>
                  <a:schemeClr val="dk1"/>
                </a:solidFill>
              </a:rPr>
              <a:t>wikiBERT </a:t>
            </a:r>
            <a:r>
              <a:rPr lang="en" sz="1467">
                <a:solidFill>
                  <a:srgbClr val="9E9E9E"/>
                </a:solidFill>
              </a:rPr>
              <a:t>[Xue et al. 2021]</a:t>
            </a:r>
            <a:endParaRPr/>
          </a:p>
          <a:p>
            <a:pPr lvl="2">
              <a:buChar char="-"/>
            </a:pPr>
            <a:r>
              <a:rPr lang="en"/>
              <a:t>mBERT </a:t>
            </a:r>
            <a:r>
              <a:rPr lang="en" sz="1467">
                <a:solidFill>
                  <a:srgbClr val="9E9E9E"/>
                </a:solidFill>
              </a:rPr>
              <a:t>[Devlin et al. 2019]</a:t>
            </a:r>
            <a:endParaRPr/>
          </a:p>
          <a:p>
            <a:pPr lvl="2">
              <a:buChar char="-"/>
            </a:pPr>
            <a:r>
              <a:rPr lang="en"/>
              <a:t>mT5 </a:t>
            </a:r>
            <a:r>
              <a:rPr lang="en" sz="1467">
                <a:solidFill>
                  <a:srgbClr val="9E9E9E"/>
                </a:solidFill>
              </a:rPr>
              <a:t>[Xue et al. 2021]</a:t>
            </a:r>
            <a:endParaRPr/>
          </a:p>
        </p:txBody>
      </p:sp>
      <p:pic>
        <p:nvPicPr>
          <p:cNvPr id="321" name="Google Shape;321;p35"/>
          <p:cNvPicPr preferRelativeResize="0"/>
          <p:nvPr/>
        </p:nvPicPr>
        <p:blipFill>
          <a:blip r:embed="rId3">
            <a:alphaModFix/>
          </a:blip>
          <a:stretch>
            <a:fillRect/>
          </a:stretch>
        </p:blipFill>
        <p:spPr>
          <a:xfrm flipH="1">
            <a:off x="9585551" y="1694433"/>
            <a:ext cx="1216251" cy="1216251"/>
          </a:xfrm>
          <a:prstGeom prst="rect">
            <a:avLst/>
          </a:prstGeom>
          <a:noFill/>
          <a:ln>
            <a:noFill/>
          </a:ln>
        </p:spPr>
      </p:pic>
      <p:sp>
        <p:nvSpPr>
          <p:cNvPr id="322" name="Google Shape;322;p35"/>
          <p:cNvSpPr/>
          <p:nvPr/>
        </p:nvSpPr>
        <p:spPr>
          <a:xfrm>
            <a:off x="5297300" y="4574555"/>
            <a:ext cx="147200" cy="482000"/>
          </a:xfrm>
          <a:prstGeom prst="rightBrace">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23" name="Google Shape;323;p35"/>
          <p:cNvSpPr/>
          <p:nvPr/>
        </p:nvSpPr>
        <p:spPr>
          <a:xfrm>
            <a:off x="5656160" y="3857067"/>
            <a:ext cx="147200" cy="482000"/>
          </a:xfrm>
          <a:prstGeom prst="rightBrace">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324" name="Google Shape;324;p35"/>
          <p:cNvCxnSpPr>
            <a:stCxn id="323" idx="1"/>
          </p:cNvCxnSpPr>
          <p:nvPr/>
        </p:nvCxnSpPr>
        <p:spPr>
          <a:xfrm>
            <a:off x="5803360" y="4098067"/>
            <a:ext cx="343600" cy="4000"/>
          </a:xfrm>
          <a:prstGeom prst="straightConnector1">
            <a:avLst/>
          </a:prstGeom>
          <a:noFill/>
          <a:ln w="9525" cap="flat" cmpd="sng">
            <a:solidFill>
              <a:srgbClr val="0000FF"/>
            </a:solidFill>
            <a:prstDash val="solid"/>
            <a:round/>
            <a:headEnd type="none" w="med" len="med"/>
            <a:tailEnd type="triangle" w="med" len="med"/>
          </a:ln>
        </p:spPr>
      </p:cxnSp>
      <p:cxnSp>
        <p:nvCxnSpPr>
          <p:cNvPr id="325" name="Google Shape;325;p35"/>
          <p:cNvCxnSpPr/>
          <p:nvPr/>
        </p:nvCxnSpPr>
        <p:spPr>
          <a:xfrm>
            <a:off x="5444493" y="4813567"/>
            <a:ext cx="343600" cy="4000"/>
          </a:xfrm>
          <a:prstGeom prst="straightConnector1">
            <a:avLst/>
          </a:prstGeom>
          <a:noFill/>
          <a:ln w="9525" cap="flat" cmpd="sng">
            <a:solidFill>
              <a:srgbClr val="0000FF"/>
            </a:solidFill>
            <a:prstDash val="solid"/>
            <a:round/>
            <a:headEnd type="none" w="med" len="med"/>
            <a:tailEnd type="triangle" w="med" len="med"/>
          </a:ln>
        </p:spPr>
      </p:cxnSp>
      <p:sp>
        <p:nvSpPr>
          <p:cNvPr id="326" name="Google Shape;326;p35"/>
          <p:cNvSpPr txBox="1"/>
          <p:nvPr/>
        </p:nvSpPr>
        <p:spPr>
          <a:xfrm>
            <a:off x="6165833" y="3835401"/>
            <a:ext cx="1942800" cy="83403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2133"/>
              </a:spcAft>
            </a:pPr>
            <a:r>
              <a:rPr lang="en" i="1">
                <a:solidFill>
                  <a:schemeClr val="dk1"/>
                </a:solidFill>
                <a:latin typeface="Lato"/>
                <a:ea typeface="Lato"/>
                <a:cs typeface="Lato"/>
                <a:sym typeface="Lato"/>
              </a:rPr>
              <a:t>Persian LM</a:t>
            </a:r>
            <a:endParaRPr i="1"/>
          </a:p>
        </p:txBody>
      </p:sp>
      <p:sp>
        <p:nvSpPr>
          <p:cNvPr id="327" name="Google Shape;327;p35"/>
          <p:cNvSpPr txBox="1"/>
          <p:nvPr/>
        </p:nvSpPr>
        <p:spPr>
          <a:xfrm>
            <a:off x="5759433" y="4548767"/>
            <a:ext cx="1942800" cy="83403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2133"/>
              </a:spcAft>
            </a:pPr>
            <a:r>
              <a:rPr lang="en" i="1">
                <a:solidFill>
                  <a:schemeClr val="dk1"/>
                </a:solidFill>
                <a:latin typeface="Lato"/>
                <a:ea typeface="Lato"/>
                <a:cs typeface="Lato"/>
                <a:sym typeface="Lato"/>
              </a:rPr>
              <a:t>Multilingual LM</a:t>
            </a:r>
            <a:endParaRPr i="1"/>
          </a:p>
        </p:txBody>
      </p:sp>
      <p:pic>
        <p:nvPicPr>
          <p:cNvPr id="328" name="Google Shape;328;p35"/>
          <p:cNvPicPr preferRelativeResize="0"/>
          <p:nvPr/>
        </p:nvPicPr>
        <p:blipFill>
          <a:blip r:embed="rId4">
            <a:alphaModFix/>
          </a:blip>
          <a:stretch>
            <a:fillRect/>
          </a:stretch>
        </p:blipFill>
        <p:spPr>
          <a:xfrm>
            <a:off x="9585567" y="3653101"/>
            <a:ext cx="1549700" cy="1549700"/>
          </a:xfrm>
          <a:prstGeom prst="rect">
            <a:avLst/>
          </a:prstGeom>
          <a:noFill/>
          <a:ln>
            <a:noFill/>
          </a:ln>
        </p:spPr>
      </p:pic>
      <p:sp>
        <p:nvSpPr>
          <p:cNvPr id="329" name="Google Shape;329;p3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dirty="0"/>
              <a:t>Experimental Findings (1)</a:t>
            </a:r>
          </a:p>
        </p:txBody>
      </p:sp>
      <p:sp>
        <p:nvSpPr>
          <p:cNvPr id="335" name="Google Shape;335;p36"/>
          <p:cNvSpPr txBox="1">
            <a:spLocks noGrp="1"/>
          </p:cNvSpPr>
          <p:nvPr>
            <p:ph type="body" idx="1"/>
          </p:nvPr>
        </p:nvSpPr>
        <p:spPr>
          <a:xfrm>
            <a:off x="822000" y="1273684"/>
            <a:ext cx="11012800" cy="727200"/>
          </a:xfrm>
          <a:prstGeom prst="rect">
            <a:avLst/>
          </a:prstGeom>
        </p:spPr>
        <p:txBody>
          <a:bodyPr spcFirstLastPara="1" vert="horz" wrap="square" lIns="121900" tIns="121900" rIns="121900" bIns="121900" rtlCol="0" anchor="t" anchorCtr="0">
            <a:noAutofit/>
          </a:bodyPr>
          <a:lstStyle/>
          <a:p>
            <a:pPr marL="609585" indent="-448722">
              <a:buSzPts val="1700"/>
              <a:buChar char="-"/>
            </a:pPr>
            <a:r>
              <a:rPr lang="en" sz="1733" b="1">
                <a:solidFill>
                  <a:schemeClr val="dk1"/>
                </a:solidFill>
              </a:rPr>
              <a:t>Finding 1: </a:t>
            </a:r>
            <a:r>
              <a:rPr lang="en" sz="1733">
                <a:solidFill>
                  <a:schemeClr val="dk1"/>
                </a:solidFill>
              </a:rPr>
              <a:t>The proposed dataset(s) is decent quality. </a:t>
            </a:r>
            <a:endParaRPr sz="2267"/>
          </a:p>
        </p:txBody>
      </p:sp>
      <p:cxnSp>
        <p:nvCxnSpPr>
          <p:cNvPr id="336" name="Google Shape;336;p36"/>
          <p:cNvCxnSpPr/>
          <p:nvPr/>
        </p:nvCxnSpPr>
        <p:spPr>
          <a:xfrm>
            <a:off x="1400700" y="5437200"/>
            <a:ext cx="8835200" cy="840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36"/>
          <p:cNvCxnSpPr/>
          <p:nvPr/>
        </p:nvCxnSpPr>
        <p:spPr>
          <a:xfrm>
            <a:off x="1483067" y="32959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338" name="Google Shape;338;p36"/>
          <p:cNvSpPr txBox="1"/>
          <p:nvPr/>
        </p:nvSpPr>
        <p:spPr>
          <a:xfrm>
            <a:off x="2494612" y="30076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339" name="Google Shape;339;p36"/>
          <p:cNvSpPr txBox="1"/>
          <p:nvPr/>
        </p:nvSpPr>
        <p:spPr>
          <a:xfrm>
            <a:off x="1603900" y="30076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340" name="Google Shape;340;p36"/>
          <p:cNvSpPr txBox="1"/>
          <p:nvPr/>
        </p:nvSpPr>
        <p:spPr>
          <a:xfrm rot="-5400000">
            <a:off x="298300" y="41746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grpSp>
        <p:nvGrpSpPr>
          <p:cNvPr id="341" name="Google Shape;341;p36"/>
          <p:cNvGrpSpPr/>
          <p:nvPr/>
        </p:nvGrpSpPr>
        <p:grpSpPr>
          <a:xfrm>
            <a:off x="1504533" y="6217134"/>
            <a:ext cx="4022800" cy="639500"/>
            <a:chOff x="1128400" y="4434250"/>
            <a:chExt cx="3017100" cy="479625"/>
          </a:xfrm>
        </p:grpSpPr>
        <p:sp>
          <p:nvSpPr>
            <p:cNvPr id="342" name="Google Shape;342;p36"/>
            <p:cNvSpPr txBox="1"/>
            <p:nvPr/>
          </p:nvSpPr>
          <p:spPr>
            <a:xfrm>
              <a:off x="1549201" y="4630075"/>
              <a:ext cx="20886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343" name="Google Shape;343;p36"/>
            <p:cNvSpPr/>
            <p:nvPr/>
          </p:nvSpPr>
          <p:spPr>
            <a:xfrm rot="5400000">
              <a:off x="2551900" y="3010750"/>
              <a:ext cx="170100" cy="30171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grpSp>
      <p:grpSp>
        <p:nvGrpSpPr>
          <p:cNvPr id="344" name="Google Shape;344;p36"/>
          <p:cNvGrpSpPr/>
          <p:nvPr/>
        </p:nvGrpSpPr>
        <p:grpSpPr>
          <a:xfrm>
            <a:off x="1307288" y="3763963"/>
            <a:ext cx="4521275" cy="2349678"/>
            <a:chOff x="980466" y="2594373"/>
            <a:chExt cx="3390956" cy="1762259"/>
          </a:xfrm>
        </p:grpSpPr>
        <p:sp>
          <p:nvSpPr>
            <p:cNvPr id="345" name="Google Shape;345;p36"/>
            <p:cNvSpPr/>
            <p:nvPr/>
          </p:nvSpPr>
          <p:spPr>
            <a:xfrm>
              <a:off x="1360500" y="3384300"/>
              <a:ext cx="258300" cy="465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46" name="Google Shape;346;p36"/>
            <p:cNvSpPr txBox="1"/>
            <p:nvPr/>
          </p:nvSpPr>
          <p:spPr>
            <a:xfrm>
              <a:off x="1278559" y="3167957"/>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347" name="Google Shape;347;p36"/>
            <p:cNvSpPr txBox="1"/>
            <p:nvPr/>
          </p:nvSpPr>
          <p:spPr>
            <a:xfrm>
              <a:off x="980466" y="3961575"/>
              <a:ext cx="9012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48" name="Google Shape;348;p36"/>
            <p:cNvSpPr/>
            <p:nvPr/>
          </p:nvSpPr>
          <p:spPr>
            <a:xfrm>
              <a:off x="2017597" y="3303950"/>
              <a:ext cx="258300" cy="5454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49" name="Google Shape;349;p36"/>
            <p:cNvSpPr txBox="1"/>
            <p:nvPr/>
          </p:nvSpPr>
          <p:spPr>
            <a:xfrm>
              <a:off x="1947138" y="3091757"/>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350" name="Google Shape;350;p36"/>
            <p:cNvSpPr/>
            <p:nvPr/>
          </p:nvSpPr>
          <p:spPr>
            <a:xfrm>
              <a:off x="2680425" y="3194875"/>
              <a:ext cx="258300" cy="654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51" name="Google Shape;351;p36"/>
            <p:cNvSpPr txBox="1"/>
            <p:nvPr/>
          </p:nvSpPr>
          <p:spPr>
            <a:xfrm>
              <a:off x="2604235" y="2986854"/>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352" name="Google Shape;352;p36"/>
            <p:cNvSpPr txBox="1"/>
            <p:nvPr/>
          </p:nvSpPr>
          <p:spPr>
            <a:xfrm>
              <a:off x="3105071" y="3833346"/>
              <a:ext cx="613500" cy="523286"/>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353" name="Google Shape;353;p36"/>
            <p:cNvSpPr/>
            <p:nvPr/>
          </p:nvSpPr>
          <p:spPr>
            <a:xfrm>
              <a:off x="3267075" y="3134325"/>
              <a:ext cx="258300" cy="715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54" name="Google Shape;354;p36"/>
            <p:cNvSpPr txBox="1"/>
            <p:nvPr/>
          </p:nvSpPr>
          <p:spPr>
            <a:xfrm>
              <a:off x="3190873" y="2910654"/>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355" name="Google Shape;355;p36"/>
            <p:cNvSpPr/>
            <p:nvPr/>
          </p:nvSpPr>
          <p:spPr>
            <a:xfrm>
              <a:off x="3885200" y="2801975"/>
              <a:ext cx="258300" cy="10479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56" name="Google Shape;356;p36"/>
            <p:cNvSpPr txBox="1"/>
            <p:nvPr/>
          </p:nvSpPr>
          <p:spPr>
            <a:xfrm>
              <a:off x="3797522" y="2594373"/>
              <a:ext cx="573900" cy="2838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357" name="Google Shape;357;p36"/>
            <p:cNvSpPr txBox="1"/>
            <p:nvPr/>
          </p:nvSpPr>
          <p:spPr>
            <a:xfrm>
              <a:off x="3720595" y="3833346"/>
              <a:ext cx="613500" cy="523286"/>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358" name="Google Shape;358;p36"/>
            <p:cNvSpPr txBox="1"/>
            <p:nvPr/>
          </p:nvSpPr>
          <p:spPr>
            <a:xfrm>
              <a:off x="1682757" y="3961575"/>
              <a:ext cx="9012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59" name="Google Shape;359;p36"/>
            <p:cNvSpPr txBox="1"/>
            <p:nvPr/>
          </p:nvSpPr>
          <p:spPr>
            <a:xfrm>
              <a:off x="2343536" y="3961575"/>
              <a:ext cx="901200" cy="2838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grpSp>
      <p:sp>
        <p:nvSpPr>
          <p:cNvPr id="360" name="Google Shape;360;p3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1000"/>
                                        <p:tgtEl>
                                          <p:spTgt spid="344"/>
                                        </p:tgtEl>
                                      </p:cBhvr>
                                    </p:animEffect>
                                  </p:childTnLst>
                                </p:cTn>
                              </p:par>
                              <p:par>
                                <p:cTn id="8" presetID="10" presetClass="entr" presetSubtype="0" fill="hold" nodeType="withEffect">
                                  <p:stCondLst>
                                    <p:cond delay="0"/>
                                  </p:stCondLst>
                                  <p:childTnLst>
                                    <p:set>
                                      <p:cBhvr>
                                        <p:cTn id="9" dur="1" fill="hold">
                                          <p:stCondLst>
                                            <p:cond delay="0"/>
                                          </p:stCondLst>
                                        </p:cTn>
                                        <p:tgtEl>
                                          <p:spTgt spid="341"/>
                                        </p:tgtEl>
                                        <p:attrNameLst>
                                          <p:attrName>style.visibility</p:attrName>
                                        </p:attrNameLst>
                                      </p:cBhvr>
                                      <p:to>
                                        <p:strVal val="visible"/>
                                      </p:to>
                                    </p:set>
                                    <p:animEffect transition="in" filter="fade">
                                      <p:cBhvr>
                                        <p:cTn id="10" dur="10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Experimental Findings (2)</a:t>
            </a:r>
            <a:endParaRPr/>
          </a:p>
        </p:txBody>
      </p:sp>
      <p:sp>
        <p:nvSpPr>
          <p:cNvPr id="366" name="Google Shape;366;p37"/>
          <p:cNvSpPr txBox="1">
            <a:spLocks noGrp="1"/>
          </p:cNvSpPr>
          <p:nvPr>
            <p:ph type="body" idx="1"/>
          </p:nvPr>
        </p:nvSpPr>
        <p:spPr>
          <a:xfrm>
            <a:off x="822000" y="1252617"/>
            <a:ext cx="11012800" cy="727200"/>
          </a:xfrm>
          <a:prstGeom prst="rect">
            <a:avLst/>
          </a:prstGeom>
        </p:spPr>
        <p:txBody>
          <a:bodyPr spcFirstLastPara="1" vert="horz" wrap="square" lIns="121900" tIns="121900" rIns="121900" bIns="121900" rtlCol="0" anchor="t" anchorCtr="0">
            <a:noAutofit/>
          </a:bodyPr>
          <a:lstStyle/>
          <a:p>
            <a:pPr marL="609585" indent="-457189">
              <a:buChar char="-"/>
            </a:pPr>
            <a:r>
              <a:rPr lang="en" sz="1733" b="1">
                <a:solidFill>
                  <a:schemeClr val="dk1"/>
                </a:solidFill>
              </a:rPr>
              <a:t>Finding 1: </a:t>
            </a:r>
            <a:r>
              <a:rPr lang="en" sz="1733">
                <a:solidFill>
                  <a:schemeClr val="dk1"/>
                </a:solidFill>
              </a:rPr>
              <a:t>The proposed dataset(s) is decent quality. </a:t>
            </a:r>
            <a:endParaRPr sz="1867" b="1">
              <a:solidFill>
                <a:schemeClr val="dk1"/>
              </a:solidFill>
            </a:endParaRPr>
          </a:p>
          <a:p>
            <a:pPr marL="609585" indent="-448722">
              <a:buSzPts val="1700"/>
              <a:buChar char="-"/>
            </a:pPr>
            <a:r>
              <a:rPr lang="en" sz="1733" b="1">
                <a:solidFill>
                  <a:schemeClr val="dk1"/>
                </a:solidFill>
              </a:rPr>
              <a:t>Finding 2: </a:t>
            </a:r>
            <a:r>
              <a:rPr lang="en" sz="1733">
                <a:solidFill>
                  <a:schemeClr val="dk1"/>
                </a:solidFill>
              </a:rPr>
              <a:t>English models successfully transfer to Persian.</a:t>
            </a:r>
            <a:endParaRPr sz="2267"/>
          </a:p>
        </p:txBody>
      </p:sp>
      <p:cxnSp>
        <p:nvCxnSpPr>
          <p:cNvPr id="367" name="Google Shape;367;p37"/>
          <p:cNvCxnSpPr/>
          <p:nvPr/>
        </p:nvCxnSpPr>
        <p:spPr>
          <a:xfrm>
            <a:off x="1400700" y="5437200"/>
            <a:ext cx="8835200" cy="8400"/>
          </a:xfrm>
          <a:prstGeom prst="straightConnector1">
            <a:avLst/>
          </a:prstGeom>
          <a:noFill/>
          <a:ln w="9525" cap="flat" cmpd="sng">
            <a:solidFill>
              <a:schemeClr val="dk2"/>
            </a:solidFill>
            <a:prstDash val="solid"/>
            <a:round/>
            <a:headEnd type="none" w="med" len="med"/>
            <a:tailEnd type="none" w="med" len="med"/>
          </a:ln>
        </p:spPr>
      </p:cxnSp>
      <p:sp>
        <p:nvSpPr>
          <p:cNvPr id="368" name="Google Shape;368;p37"/>
          <p:cNvSpPr/>
          <p:nvPr/>
        </p:nvSpPr>
        <p:spPr>
          <a:xfrm>
            <a:off x="1814000" y="4817200"/>
            <a:ext cx="344400" cy="620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69" name="Google Shape;369;p37"/>
          <p:cNvSpPr txBox="1"/>
          <p:nvPr/>
        </p:nvSpPr>
        <p:spPr>
          <a:xfrm>
            <a:off x="1704745" y="45287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370" name="Google Shape;370;p37"/>
          <p:cNvSpPr txBox="1"/>
          <p:nvPr/>
        </p:nvSpPr>
        <p:spPr>
          <a:xfrm>
            <a:off x="1307288" y="55869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71" name="Google Shape;371;p37"/>
          <p:cNvSpPr/>
          <p:nvPr/>
        </p:nvSpPr>
        <p:spPr>
          <a:xfrm>
            <a:off x="2690129" y="4710067"/>
            <a:ext cx="344400" cy="72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2" name="Google Shape;372;p37"/>
          <p:cNvSpPr txBox="1"/>
          <p:nvPr/>
        </p:nvSpPr>
        <p:spPr>
          <a:xfrm>
            <a:off x="2596184" y="44271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373" name="Google Shape;373;p37"/>
          <p:cNvSpPr/>
          <p:nvPr/>
        </p:nvSpPr>
        <p:spPr>
          <a:xfrm>
            <a:off x="3573900" y="4564633"/>
            <a:ext cx="344400" cy="8728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4" name="Google Shape;374;p37"/>
          <p:cNvSpPr txBox="1"/>
          <p:nvPr/>
        </p:nvSpPr>
        <p:spPr>
          <a:xfrm>
            <a:off x="3472313" y="42872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375" name="Google Shape;375;p37"/>
          <p:cNvSpPr txBox="1"/>
          <p:nvPr/>
        </p:nvSpPr>
        <p:spPr>
          <a:xfrm>
            <a:off x="4140095" y="54159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376" name="Google Shape;376;p37"/>
          <p:cNvSpPr/>
          <p:nvPr/>
        </p:nvSpPr>
        <p:spPr>
          <a:xfrm>
            <a:off x="4356100" y="4483900"/>
            <a:ext cx="344400" cy="953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7" name="Google Shape;377;p37"/>
          <p:cNvSpPr txBox="1"/>
          <p:nvPr/>
        </p:nvSpPr>
        <p:spPr>
          <a:xfrm>
            <a:off x="4254497" y="41856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378" name="Google Shape;378;p37"/>
          <p:cNvSpPr/>
          <p:nvPr/>
        </p:nvSpPr>
        <p:spPr>
          <a:xfrm>
            <a:off x="5180267" y="4040767"/>
            <a:ext cx="344400" cy="139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9" name="Google Shape;379;p37"/>
          <p:cNvSpPr txBox="1"/>
          <p:nvPr/>
        </p:nvSpPr>
        <p:spPr>
          <a:xfrm>
            <a:off x="5063363" y="37639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380" name="Google Shape;380;p37"/>
          <p:cNvSpPr txBox="1"/>
          <p:nvPr/>
        </p:nvSpPr>
        <p:spPr>
          <a:xfrm>
            <a:off x="4960793" y="54159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cxnSp>
        <p:nvCxnSpPr>
          <p:cNvPr id="381" name="Google Shape;381;p37"/>
          <p:cNvCxnSpPr/>
          <p:nvPr/>
        </p:nvCxnSpPr>
        <p:spPr>
          <a:xfrm>
            <a:off x="1483067" y="32959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382" name="Google Shape;382;p37"/>
          <p:cNvSpPr txBox="1"/>
          <p:nvPr/>
        </p:nvSpPr>
        <p:spPr>
          <a:xfrm>
            <a:off x="2494612" y="30076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383" name="Google Shape;383;p37"/>
          <p:cNvSpPr txBox="1"/>
          <p:nvPr/>
        </p:nvSpPr>
        <p:spPr>
          <a:xfrm>
            <a:off x="1603900" y="30076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384" name="Google Shape;384;p37"/>
          <p:cNvSpPr txBox="1"/>
          <p:nvPr/>
        </p:nvSpPr>
        <p:spPr>
          <a:xfrm>
            <a:off x="2065601" y="6478233"/>
            <a:ext cx="27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385" name="Google Shape;385;p37"/>
          <p:cNvSpPr txBox="1"/>
          <p:nvPr/>
        </p:nvSpPr>
        <p:spPr>
          <a:xfrm rot="-5400000">
            <a:off x="298300" y="41746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sp>
        <p:nvSpPr>
          <p:cNvPr id="386" name="Google Shape;386;p37"/>
          <p:cNvSpPr/>
          <p:nvPr/>
        </p:nvSpPr>
        <p:spPr>
          <a:xfrm rot="5400000">
            <a:off x="3402533" y="4319133"/>
            <a:ext cx="226800" cy="40228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87" name="Google Shape;387;p37"/>
          <p:cNvSpPr txBox="1"/>
          <p:nvPr/>
        </p:nvSpPr>
        <p:spPr>
          <a:xfrm>
            <a:off x="5915027" y="6478233"/>
            <a:ext cx="2080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BF9000"/>
                </a:solidFill>
                <a:latin typeface="Lato"/>
                <a:ea typeface="Lato"/>
                <a:cs typeface="Lato"/>
                <a:sym typeface="Lato"/>
              </a:rPr>
              <a:t>LMs trained on </a:t>
            </a:r>
            <a:endParaRPr sz="1200" b="1" i="1">
              <a:solidFill>
                <a:srgbClr val="BF9000"/>
              </a:solidFill>
              <a:latin typeface="Lato"/>
              <a:ea typeface="Lato"/>
              <a:cs typeface="Lato"/>
              <a:sym typeface="Lato"/>
            </a:endParaRPr>
          </a:p>
          <a:p>
            <a:pPr algn="ctr">
              <a:spcBef>
                <a:spcPts val="0"/>
              </a:spcBef>
              <a:spcAft>
                <a:spcPts val="0"/>
              </a:spcAft>
            </a:pPr>
            <a:r>
              <a:rPr lang="en" sz="1200" b="1" i="1">
                <a:solidFill>
                  <a:srgbClr val="BF9000"/>
                </a:solidFill>
                <a:latin typeface="Lato"/>
                <a:ea typeface="Lato"/>
                <a:cs typeface="Lato"/>
                <a:sym typeface="Lato"/>
              </a:rPr>
              <a:t>SQuAD</a:t>
            </a:r>
            <a:endParaRPr sz="1200" b="1" i="1">
              <a:solidFill>
                <a:srgbClr val="BF9000"/>
              </a:solidFill>
            </a:endParaRPr>
          </a:p>
        </p:txBody>
      </p:sp>
      <p:sp>
        <p:nvSpPr>
          <p:cNvPr id="388" name="Google Shape;388;p37"/>
          <p:cNvSpPr/>
          <p:nvPr/>
        </p:nvSpPr>
        <p:spPr>
          <a:xfrm rot="5400000">
            <a:off x="6846400" y="5317433"/>
            <a:ext cx="226800" cy="1951200"/>
          </a:xfrm>
          <a:prstGeom prst="rightBrace">
            <a:avLst>
              <a:gd name="adj1" fmla="val 242989"/>
              <a:gd name="adj2" fmla="val 50000"/>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89" name="Google Shape;389;p37"/>
          <p:cNvSpPr/>
          <p:nvPr/>
        </p:nvSpPr>
        <p:spPr>
          <a:xfrm>
            <a:off x="6433600" y="4103433"/>
            <a:ext cx="344400" cy="1334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0" name="Google Shape;390;p37"/>
          <p:cNvSpPr txBox="1"/>
          <p:nvPr/>
        </p:nvSpPr>
        <p:spPr>
          <a:xfrm>
            <a:off x="6331991" y="3835380"/>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67.4 </a:t>
            </a:r>
            <a:endParaRPr sz="1333"/>
          </a:p>
        </p:txBody>
      </p:sp>
      <p:sp>
        <p:nvSpPr>
          <p:cNvPr id="391" name="Google Shape;391;p37"/>
          <p:cNvSpPr/>
          <p:nvPr/>
        </p:nvSpPr>
        <p:spPr>
          <a:xfrm>
            <a:off x="7144800" y="4040800"/>
            <a:ext cx="344400" cy="13972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2" name="Google Shape;392;p37"/>
          <p:cNvSpPr txBox="1"/>
          <p:nvPr/>
        </p:nvSpPr>
        <p:spPr>
          <a:xfrm>
            <a:off x="7027883" y="37639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68.2 </a:t>
            </a:r>
            <a:endParaRPr sz="1333"/>
          </a:p>
        </p:txBody>
      </p:sp>
      <p:sp>
        <p:nvSpPr>
          <p:cNvPr id="393" name="Google Shape;393;p37"/>
          <p:cNvSpPr txBox="1"/>
          <p:nvPr/>
        </p:nvSpPr>
        <p:spPr>
          <a:xfrm>
            <a:off x="2243676" y="55869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94" name="Google Shape;394;p37"/>
          <p:cNvSpPr txBox="1"/>
          <p:nvPr/>
        </p:nvSpPr>
        <p:spPr>
          <a:xfrm>
            <a:off x="3124715" y="55869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395" name="Google Shape;395;p37"/>
          <p:cNvSpPr txBox="1"/>
          <p:nvPr/>
        </p:nvSpPr>
        <p:spPr>
          <a:xfrm>
            <a:off x="6172095" y="54159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396" name="Google Shape;396;p37"/>
          <p:cNvSpPr txBox="1"/>
          <p:nvPr/>
        </p:nvSpPr>
        <p:spPr>
          <a:xfrm>
            <a:off x="6992793" y="54159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397" name="Google Shape;397;p3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Experimental Findings (3)</a:t>
            </a:r>
            <a:endParaRPr/>
          </a:p>
        </p:txBody>
      </p:sp>
      <p:sp>
        <p:nvSpPr>
          <p:cNvPr id="403" name="Google Shape;403;p38"/>
          <p:cNvSpPr txBox="1">
            <a:spLocks noGrp="1"/>
          </p:cNvSpPr>
          <p:nvPr>
            <p:ph type="body" idx="1"/>
          </p:nvPr>
        </p:nvSpPr>
        <p:spPr>
          <a:xfrm>
            <a:off x="822000" y="1252184"/>
            <a:ext cx="11012800" cy="727200"/>
          </a:xfrm>
          <a:prstGeom prst="rect">
            <a:avLst/>
          </a:prstGeom>
        </p:spPr>
        <p:txBody>
          <a:bodyPr spcFirstLastPara="1" vert="horz" wrap="square" lIns="121900" tIns="121900" rIns="121900" bIns="121900" rtlCol="0" anchor="t" anchorCtr="0">
            <a:noAutofit/>
          </a:bodyPr>
          <a:lstStyle/>
          <a:p>
            <a:pPr marL="609585" indent="-457189">
              <a:buClr>
                <a:schemeClr val="dk1"/>
              </a:buClr>
              <a:buChar char="-"/>
            </a:pPr>
            <a:r>
              <a:rPr lang="en" sz="1733" b="1">
                <a:solidFill>
                  <a:schemeClr val="dk1"/>
                </a:solidFill>
              </a:rPr>
              <a:t>Finding 1: </a:t>
            </a:r>
            <a:r>
              <a:rPr lang="en" sz="1733">
                <a:solidFill>
                  <a:schemeClr val="dk1"/>
                </a:solidFill>
              </a:rPr>
              <a:t>The proposed dataset(s) is decent quality. </a:t>
            </a:r>
            <a:endParaRPr sz="1867" b="1">
              <a:solidFill>
                <a:schemeClr val="dk1"/>
              </a:solidFill>
            </a:endParaRPr>
          </a:p>
          <a:p>
            <a:pPr marL="609585" indent="-448722">
              <a:buClr>
                <a:schemeClr val="dk1"/>
              </a:buClr>
              <a:buSzPts val="1700"/>
              <a:buChar char="-"/>
            </a:pPr>
            <a:r>
              <a:rPr lang="en" sz="1733" b="1">
                <a:solidFill>
                  <a:schemeClr val="dk1"/>
                </a:solidFill>
              </a:rPr>
              <a:t>Finding 2: </a:t>
            </a:r>
            <a:r>
              <a:rPr lang="en" sz="1733">
                <a:solidFill>
                  <a:schemeClr val="dk1"/>
                </a:solidFill>
              </a:rPr>
              <a:t>English models successfully transfer to Persian. </a:t>
            </a:r>
            <a:r>
              <a:rPr lang="en" sz="1867">
                <a:solidFill>
                  <a:schemeClr val="dk1"/>
                </a:solidFill>
              </a:rPr>
              <a:t>Joint training on </a:t>
            </a:r>
            <a:r>
              <a:rPr lang="en" sz="1867" b="1">
                <a:solidFill>
                  <a:schemeClr val="dk1"/>
                </a:solidFill>
              </a:rPr>
              <a:t>English and Persian</a:t>
            </a:r>
            <a:r>
              <a:rPr lang="en" sz="1867">
                <a:solidFill>
                  <a:schemeClr val="dk1"/>
                </a:solidFill>
              </a:rPr>
              <a:t> helps. </a:t>
            </a:r>
            <a:endParaRPr sz="1867" b="1">
              <a:solidFill>
                <a:schemeClr val="dk1"/>
              </a:solidFill>
            </a:endParaRPr>
          </a:p>
          <a:p>
            <a:pPr marL="0" indent="0">
              <a:spcBef>
                <a:spcPts val="2133"/>
              </a:spcBef>
              <a:spcAft>
                <a:spcPts val="2133"/>
              </a:spcAft>
              <a:buNone/>
            </a:pPr>
            <a:endParaRPr/>
          </a:p>
        </p:txBody>
      </p:sp>
      <p:cxnSp>
        <p:nvCxnSpPr>
          <p:cNvPr id="404" name="Google Shape;404;p38"/>
          <p:cNvCxnSpPr/>
          <p:nvPr/>
        </p:nvCxnSpPr>
        <p:spPr>
          <a:xfrm>
            <a:off x="1400700" y="5335600"/>
            <a:ext cx="8835200" cy="8400"/>
          </a:xfrm>
          <a:prstGeom prst="straightConnector1">
            <a:avLst/>
          </a:prstGeom>
          <a:noFill/>
          <a:ln w="9525" cap="flat" cmpd="sng">
            <a:solidFill>
              <a:schemeClr val="dk2"/>
            </a:solidFill>
            <a:prstDash val="solid"/>
            <a:round/>
            <a:headEnd type="none" w="med" len="med"/>
            <a:tailEnd type="none" w="med" len="med"/>
          </a:ln>
        </p:spPr>
      </p:cxnSp>
      <p:sp>
        <p:nvSpPr>
          <p:cNvPr id="405" name="Google Shape;405;p38"/>
          <p:cNvSpPr/>
          <p:nvPr/>
        </p:nvSpPr>
        <p:spPr>
          <a:xfrm>
            <a:off x="1814000" y="4715600"/>
            <a:ext cx="344400" cy="620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6" name="Google Shape;406;p38"/>
          <p:cNvSpPr txBox="1"/>
          <p:nvPr/>
        </p:nvSpPr>
        <p:spPr>
          <a:xfrm>
            <a:off x="1704745" y="44271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407" name="Google Shape;407;p38"/>
          <p:cNvSpPr txBox="1"/>
          <p:nvPr/>
        </p:nvSpPr>
        <p:spPr>
          <a:xfrm>
            <a:off x="1307288"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08" name="Google Shape;408;p38"/>
          <p:cNvSpPr/>
          <p:nvPr/>
        </p:nvSpPr>
        <p:spPr>
          <a:xfrm>
            <a:off x="2690129" y="4608467"/>
            <a:ext cx="344400" cy="72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9" name="Google Shape;409;p38"/>
          <p:cNvSpPr txBox="1"/>
          <p:nvPr/>
        </p:nvSpPr>
        <p:spPr>
          <a:xfrm>
            <a:off x="2596184" y="43255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410" name="Google Shape;410;p38"/>
          <p:cNvSpPr/>
          <p:nvPr/>
        </p:nvSpPr>
        <p:spPr>
          <a:xfrm>
            <a:off x="3573900" y="4463033"/>
            <a:ext cx="344400" cy="8728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1" name="Google Shape;411;p38"/>
          <p:cNvSpPr txBox="1"/>
          <p:nvPr/>
        </p:nvSpPr>
        <p:spPr>
          <a:xfrm>
            <a:off x="3472313" y="41856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412" name="Google Shape;412;p38"/>
          <p:cNvSpPr txBox="1"/>
          <p:nvPr/>
        </p:nvSpPr>
        <p:spPr>
          <a:xfrm>
            <a:off x="4140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13" name="Google Shape;413;p38"/>
          <p:cNvSpPr/>
          <p:nvPr/>
        </p:nvSpPr>
        <p:spPr>
          <a:xfrm>
            <a:off x="4356100" y="4382300"/>
            <a:ext cx="344400" cy="953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4" name="Google Shape;414;p38"/>
          <p:cNvSpPr txBox="1"/>
          <p:nvPr/>
        </p:nvSpPr>
        <p:spPr>
          <a:xfrm>
            <a:off x="4254497" y="40840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415" name="Google Shape;415;p38"/>
          <p:cNvSpPr/>
          <p:nvPr/>
        </p:nvSpPr>
        <p:spPr>
          <a:xfrm>
            <a:off x="5180267" y="3939167"/>
            <a:ext cx="344400" cy="139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6" name="Google Shape;416;p38"/>
          <p:cNvSpPr txBox="1"/>
          <p:nvPr/>
        </p:nvSpPr>
        <p:spPr>
          <a:xfrm>
            <a:off x="506336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417" name="Google Shape;417;p38"/>
          <p:cNvSpPr txBox="1"/>
          <p:nvPr/>
        </p:nvSpPr>
        <p:spPr>
          <a:xfrm>
            <a:off x="4960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cxnSp>
        <p:nvCxnSpPr>
          <p:cNvPr id="418" name="Google Shape;418;p38"/>
          <p:cNvCxnSpPr/>
          <p:nvPr/>
        </p:nvCxnSpPr>
        <p:spPr>
          <a:xfrm>
            <a:off x="1483067" y="31943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419" name="Google Shape;419;p38"/>
          <p:cNvSpPr txBox="1"/>
          <p:nvPr/>
        </p:nvSpPr>
        <p:spPr>
          <a:xfrm>
            <a:off x="2494612" y="29060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420" name="Google Shape;420;p38"/>
          <p:cNvSpPr txBox="1"/>
          <p:nvPr/>
        </p:nvSpPr>
        <p:spPr>
          <a:xfrm>
            <a:off x="1603900" y="29060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421" name="Google Shape;421;p38"/>
          <p:cNvSpPr txBox="1"/>
          <p:nvPr/>
        </p:nvSpPr>
        <p:spPr>
          <a:xfrm>
            <a:off x="2065601" y="6376633"/>
            <a:ext cx="27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422" name="Google Shape;422;p38"/>
          <p:cNvSpPr txBox="1"/>
          <p:nvPr/>
        </p:nvSpPr>
        <p:spPr>
          <a:xfrm rot="-5400000">
            <a:off x="298300" y="40730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sp>
        <p:nvSpPr>
          <p:cNvPr id="423" name="Google Shape;423;p38"/>
          <p:cNvSpPr/>
          <p:nvPr/>
        </p:nvSpPr>
        <p:spPr>
          <a:xfrm rot="5400000">
            <a:off x="3402533" y="4217533"/>
            <a:ext cx="226800" cy="40228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4" name="Google Shape;424;p38"/>
          <p:cNvSpPr txBox="1"/>
          <p:nvPr/>
        </p:nvSpPr>
        <p:spPr>
          <a:xfrm>
            <a:off x="5915027" y="6376633"/>
            <a:ext cx="2080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BF9000"/>
                </a:solidFill>
                <a:latin typeface="Lato"/>
                <a:ea typeface="Lato"/>
                <a:cs typeface="Lato"/>
                <a:sym typeface="Lato"/>
              </a:rPr>
              <a:t>LMs trained on </a:t>
            </a:r>
            <a:endParaRPr sz="1200" b="1" i="1">
              <a:solidFill>
                <a:srgbClr val="BF9000"/>
              </a:solidFill>
              <a:latin typeface="Lato"/>
              <a:ea typeface="Lato"/>
              <a:cs typeface="Lato"/>
              <a:sym typeface="Lato"/>
            </a:endParaRPr>
          </a:p>
          <a:p>
            <a:pPr algn="ctr">
              <a:spcBef>
                <a:spcPts val="0"/>
              </a:spcBef>
              <a:spcAft>
                <a:spcPts val="0"/>
              </a:spcAft>
            </a:pPr>
            <a:r>
              <a:rPr lang="en" sz="1200" b="1" i="1">
                <a:solidFill>
                  <a:srgbClr val="BF9000"/>
                </a:solidFill>
                <a:latin typeface="Lato"/>
                <a:ea typeface="Lato"/>
                <a:cs typeface="Lato"/>
                <a:sym typeface="Lato"/>
              </a:rPr>
              <a:t>SQuAD</a:t>
            </a:r>
            <a:endParaRPr sz="1200" b="1" i="1">
              <a:solidFill>
                <a:srgbClr val="BF9000"/>
              </a:solidFill>
            </a:endParaRPr>
          </a:p>
        </p:txBody>
      </p:sp>
      <p:sp>
        <p:nvSpPr>
          <p:cNvPr id="425" name="Google Shape;425;p38"/>
          <p:cNvSpPr txBox="1"/>
          <p:nvPr/>
        </p:nvSpPr>
        <p:spPr>
          <a:xfrm>
            <a:off x="7826000" y="6376633"/>
            <a:ext cx="30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CC0000"/>
                </a:solidFill>
                <a:latin typeface="Lato"/>
                <a:ea typeface="Lato"/>
                <a:cs typeface="Lato"/>
                <a:sym typeface="Lato"/>
              </a:rPr>
              <a:t>LMs trained 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ParsiNLU Reading Comprehension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 SQuAD</a:t>
            </a:r>
            <a:endParaRPr sz="1200" b="1" i="1">
              <a:solidFill>
                <a:srgbClr val="CC0000"/>
              </a:solidFill>
            </a:endParaRPr>
          </a:p>
        </p:txBody>
      </p:sp>
      <p:sp>
        <p:nvSpPr>
          <p:cNvPr id="426" name="Google Shape;426;p38"/>
          <p:cNvSpPr/>
          <p:nvPr/>
        </p:nvSpPr>
        <p:spPr>
          <a:xfrm rot="5400000">
            <a:off x="6846400" y="5215833"/>
            <a:ext cx="226800" cy="1951200"/>
          </a:xfrm>
          <a:prstGeom prst="rightBrace">
            <a:avLst>
              <a:gd name="adj1" fmla="val 242989"/>
              <a:gd name="adj2" fmla="val 50000"/>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7" name="Google Shape;427;p38"/>
          <p:cNvSpPr/>
          <p:nvPr/>
        </p:nvSpPr>
        <p:spPr>
          <a:xfrm rot="5400000">
            <a:off x="9159233" y="5216887"/>
            <a:ext cx="226800" cy="1903600"/>
          </a:xfrm>
          <a:prstGeom prst="rightBrace">
            <a:avLst>
              <a:gd name="adj1" fmla="val 242989"/>
              <a:gd name="adj2" fmla="val 50000"/>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8" name="Google Shape;428;p38"/>
          <p:cNvSpPr/>
          <p:nvPr/>
        </p:nvSpPr>
        <p:spPr>
          <a:xfrm>
            <a:off x="6433600" y="4001833"/>
            <a:ext cx="344400" cy="1334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9" name="Google Shape;429;p38"/>
          <p:cNvSpPr txBox="1"/>
          <p:nvPr/>
        </p:nvSpPr>
        <p:spPr>
          <a:xfrm>
            <a:off x="6331991" y="3733780"/>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67.4 </a:t>
            </a:r>
            <a:endParaRPr sz="1333"/>
          </a:p>
        </p:txBody>
      </p:sp>
      <p:sp>
        <p:nvSpPr>
          <p:cNvPr id="430" name="Google Shape;430;p38"/>
          <p:cNvSpPr/>
          <p:nvPr/>
        </p:nvSpPr>
        <p:spPr>
          <a:xfrm>
            <a:off x="7144800" y="3939200"/>
            <a:ext cx="344400" cy="13972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31" name="Google Shape;431;p38"/>
          <p:cNvSpPr txBox="1"/>
          <p:nvPr/>
        </p:nvSpPr>
        <p:spPr>
          <a:xfrm>
            <a:off x="702788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68.2 </a:t>
            </a:r>
            <a:endParaRPr sz="1333"/>
          </a:p>
        </p:txBody>
      </p:sp>
      <p:sp>
        <p:nvSpPr>
          <p:cNvPr id="432" name="Google Shape;432;p38"/>
          <p:cNvSpPr/>
          <p:nvPr/>
        </p:nvSpPr>
        <p:spPr>
          <a:xfrm>
            <a:off x="8646033" y="3733767"/>
            <a:ext cx="344400" cy="1602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33" name="Google Shape;433;p38"/>
          <p:cNvSpPr txBox="1"/>
          <p:nvPr/>
        </p:nvSpPr>
        <p:spPr>
          <a:xfrm>
            <a:off x="8533829" y="346234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73.6 </a:t>
            </a:r>
            <a:endParaRPr sz="1333"/>
          </a:p>
        </p:txBody>
      </p:sp>
      <p:sp>
        <p:nvSpPr>
          <p:cNvPr id="434" name="Google Shape;434;p38"/>
          <p:cNvSpPr/>
          <p:nvPr/>
        </p:nvSpPr>
        <p:spPr>
          <a:xfrm>
            <a:off x="9413367" y="3632200"/>
            <a:ext cx="344400" cy="1704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35" name="Google Shape;435;p38"/>
          <p:cNvSpPr txBox="1"/>
          <p:nvPr/>
        </p:nvSpPr>
        <p:spPr>
          <a:xfrm>
            <a:off x="9290757" y="336325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74.7 </a:t>
            </a:r>
            <a:endParaRPr sz="1333"/>
          </a:p>
        </p:txBody>
      </p:sp>
      <p:sp>
        <p:nvSpPr>
          <p:cNvPr id="436" name="Google Shape;436;p38"/>
          <p:cNvSpPr txBox="1"/>
          <p:nvPr/>
        </p:nvSpPr>
        <p:spPr>
          <a:xfrm>
            <a:off x="2243676"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37" name="Google Shape;437;p38"/>
          <p:cNvSpPr txBox="1"/>
          <p:nvPr/>
        </p:nvSpPr>
        <p:spPr>
          <a:xfrm>
            <a:off x="3124715"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38" name="Google Shape;438;p38"/>
          <p:cNvSpPr txBox="1"/>
          <p:nvPr/>
        </p:nvSpPr>
        <p:spPr>
          <a:xfrm>
            <a:off x="6172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39" name="Google Shape;439;p38"/>
          <p:cNvSpPr txBox="1"/>
          <p:nvPr/>
        </p:nvSpPr>
        <p:spPr>
          <a:xfrm>
            <a:off x="6992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40" name="Google Shape;440;p38"/>
          <p:cNvSpPr txBox="1"/>
          <p:nvPr/>
        </p:nvSpPr>
        <p:spPr>
          <a:xfrm>
            <a:off x="84072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41" name="Google Shape;441;p38"/>
          <p:cNvSpPr txBox="1"/>
          <p:nvPr/>
        </p:nvSpPr>
        <p:spPr>
          <a:xfrm>
            <a:off x="92279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42" name="Google Shape;442;p3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239-9047-564E-8273-3730E0612A23}"/>
              </a:ext>
            </a:extLst>
          </p:cNvPr>
          <p:cNvSpPr>
            <a:spLocks noGrp="1"/>
          </p:cNvSpPr>
          <p:nvPr>
            <p:ph type="title"/>
          </p:nvPr>
        </p:nvSpPr>
        <p:spPr/>
        <p:txBody>
          <a:bodyPr/>
          <a:lstStyle/>
          <a:p>
            <a:r>
              <a:rPr lang="en-US" dirty="0"/>
              <a:t>Contextual Language Models</a:t>
            </a:r>
          </a:p>
        </p:txBody>
      </p:sp>
      <p:sp>
        <p:nvSpPr>
          <p:cNvPr id="3" name="Content Placeholder 2">
            <a:extLst>
              <a:ext uri="{FF2B5EF4-FFF2-40B4-BE49-F238E27FC236}">
                <a16:creationId xmlns:a16="http://schemas.microsoft.com/office/drawing/2014/main" id="{DE964133-CC15-9A40-AE8C-5A92C8A523F6}"/>
              </a:ext>
            </a:extLst>
          </p:cNvPr>
          <p:cNvSpPr>
            <a:spLocks noGrp="1"/>
          </p:cNvSpPr>
          <p:nvPr>
            <p:ph idx="1"/>
          </p:nvPr>
        </p:nvSpPr>
        <p:spPr/>
        <p:txBody>
          <a:bodyPr/>
          <a:lstStyle/>
          <a:p>
            <a:r>
              <a:rPr lang="en-US" dirty="0"/>
              <a:t>Unsupervised pre-training for building models of languages.</a:t>
            </a:r>
          </a:p>
        </p:txBody>
      </p:sp>
      <p:sp>
        <p:nvSpPr>
          <p:cNvPr id="4" name="Slide Number Placeholder 3">
            <a:extLst>
              <a:ext uri="{FF2B5EF4-FFF2-40B4-BE49-F238E27FC236}">
                <a16:creationId xmlns:a16="http://schemas.microsoft.com/office/drawing/2014/main" id="{4D15AFA5-5B5C-9A41-93A1-DB3E569ECDA5}"/>
              </a:ext>
            </a:extLst>
          </p:cNvPr>
          <p:cNvSpPr>
            <a:spLocks noGrp="1"/>
          </p:cNvSpPr>
          <p:nvPr>
            <p:ph type="sldNum" sz="quarter" idx="12"/>
          </p:nvPr>
        </p:nvSpPr>
        <p:spPr/>
        <p:txBody>
          <a:bodyPr/>
          <a:lstStyle/>
          <a:p>
            <a:pPr>
              <a:defRPr/>
            </a:pPr>
            <a:fld id="{0121240C-47AF-2F4D-83B3-CC3EDF50F794}" type="slidenum">
              <a:rPr lang="en-US" smtClean="0"/>
              <a:pPr>
                <a:defRPr/>
              </a:pPr>
              <a:t>6</a:t>
            </a:fld>
            <a:endParaRPr lang="en-US" dirty="0"/>
          </a:p>
        </p:txBody>
      </p:sp>
      <p:sp>
        <p:nvSpPr>
          <p:cNvPr id="5" name="Rounded Rectangle 4">
            <a:extLst>
              <a:ext uri="{FF2B5EF4-FFF2-40B4-BE49-F238E27FC236}">
                <a16:creationId xmlns:a16="http://schemas.microsoft.com/office/drawing/2014/main" id="{D2755760-364B-7944-9DB2-CBAB5CFE4D17}"/>
              </a:ext>
            </a:extLst>
          </p:cNvPr>
          <p:cNvSpPr/>
          <p:nvPr/>
        </p:nvSpPr>
        <p:spPr>
          <a:xfrm>
            <a:off x="1033670" y="2994993"/>
            <a:ext cx="3127513" cy="148424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eaLnBrk="0" fontAlgn="base" hangingPunct="0">
              <a:spcBef>
                <a:spcPct val="0"/>
              </a:spcBef>
              <a:spcAft>
                <a:spcPct val="0"/>
              </a:spcAft>
            </a:pPr>
            <a:r>
              <a:rPr lang="fa-IR" dirty="0"/>
              <a:t>گربه سیاه همسایه موجب </a:t>
            </a:r>
            <a:r>
              <a:rPr lang="en-US" dirty="0"/>
              <a:t>[MASK]</a:t>
            </a:r>
          </a:p>
        </p:txBody>
      </p:sp>
      <p:sp>
        <p:nvSpPr>
          <p:cNvPr id="6" name="Rectangle 5">
            <a:extLst>
              <a:ext uri="{FF2B5EF4-FFF2-40B4-BE49-F238E27FC236}">
                <a16:creationId xmlns:a16="http://schemas.microsoft.com/office/drawing/2014/main" id="{4E0A7846-CF8D-294D-BF87-87915EF1B08B}"/>
              </a:ext>
            </a:extLst>
          </p:cNvPr>
          <p:cNvSpPr/>
          <p:nvPr/>
        </p:nvSpPr>
        <p:spPr>
          <a:xfrm>
            <a:off x="5178369" y="3240157"/>
            <a:ext cx="1673545" cy="99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eaLnBrk="0" fontAlgn="base" hangingPunct="0">
              <a:spcBef>
                <a:spcPct val="0"/>
              </a:spcBef>
              <a:spcAft>
                <a:spcPct val="0"/>
              </a:spcAft>
            </a:pPr>
            <a:r>
              <a:rPr lang="en-US" b="1" dirty="0"/>
              <a:t>Language Model</a:t>
            </a:r>
          </a:p>
        </p:txBody>
      </p:sp>
      <p:cxnSp>
        <p:nvCxnSpPr>
          <p:cNvPr id="9" name="Straight Arrow Connector 8">
            <a:extLst>
              <a:ext uri="{FF2B5EF4-FFF2-40B4-BE49-F238E27FC236}">
                <a16:creationId xmlns:a16="http://schemas.microsoft.com/office/drawing/2014/main" id="{DC5311A3-6D78-9449-AAD1-BA1E2C938FDC}"/>
              </a:ext>
            </a:extLst>
          </p:cNvPr>
          <p:cNvCxnSpPr>
            <a:stCxn id="5" idx="3"/>
            <a:endCxn id="6" idx="1"/>
          </p:cNvCxnSpPr>
          <p:nvPr/>
        </p:nvCxnSpPr>
        <p:spPr>
          <a:xfrm flipV="1">
            <a:off x="4161183" y="3737114"/>
            <a:ext cx="1017186" cy="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01305B-7907-284A-B76D-27D0086FC1EB}"/>
              </a:ext>
            </a:extLst>
          </p:cNvPr>
          <p:cNvCxnSpPr/>
          <p:nvPr/>
        </p:nvCxnSpPr>
        <p:spPr>
          <a:xfrm flipV="1">
            <a:off x="6851914" y="3750364"/>
            <a:ext cx="1017186" cy="1"/>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E8BFA3D6-0621-8A4C-843A-9C9F66EB20A2}"/>
              </a:ext>
            </a:extLst>
          </p:cNvPr>
          <p:cNvSpPr/>
          <p:nvPr/>
        </p:nvSpPr>
        <p:spPr>
          <a:xfrm>
            <a:off x="7869100" y="3020635"/>
            <a:ext cx="3127513" cy="148424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rtl="1" eaLnBrk="0" fontAlgn="base" hangingPunct="0">
              <a:spcBef>
                <a:spcPct val="0"/>
              </a:spcBef>
              <a:spcAft>
                <a:spcPct val="0"/>
              </a:spcAft>
            </a:pPr>
            <a:r>
              <a:rPr lang="en-US" dirty="0"/>
              <a:t>0.4</a:t>
            </a:r>
            <a:r>
              <a:rPr lang="fa-IR" dirty="0"/>
              <a:t> </a:t>
            </a:r>
            <a:r>
              <a:rPr lang="fa-IR" dirty="0">
                <a:sym typeface="Wingdings" pitchFamily="2" charset="2"/>
              </a:rPr>
              <a:t> </a:t>
            </a:r>
            <a:r>
              <a:rPr lang="fa-IR" dirty="0"/>
              <a:t>خسارت</a:t>
            </a:r>
          </a:p>
          <a:p>
            <a:pPr algn="ctr" rtl="1" eaLnBrk="0" fontAlgn="base" hangingPunct="0">
              <a:spcBef>
                <a:spcPct val="0"/>
              </a:spcBef>
              <a:spcAft>
                <a:spcPct val="0"/>
              </a:spcAft>
            </a:pPr>
            <a:r>
              <a:rPr lang="en-US" dirty="0"/>
              <a:t> </a:t>
            </a:r>
            <a:r>
              <a:rPr lang="en-US" dirty="0">
                <a:sym typeface="Wingdings" pitchFamily="2" charset="2"/>
              </a:rPr>
              <a:t>0.2 </a:t>
            </a:r>
            <a:r>
              <a:rPr lang="fa-IR" dirty="0"/>
              <a:t>وحشت </a:t>
            </a:r>
          </a:p>
          <a:p>
            <a:pPr algn="ctr" rtl="1" eaLnBrk="0" fontAlgn="base" hangingPunct="0">
              <a:spcBef>
                <a:spcPct val="0"/>
              </a:spcBef>
              <a:spcAft>
                <a:spcPct val="0"/>
              </a:spcAft>
            </a:pPr>
            <a:r>
              <a:rPr lang="fa-IR" dirty="0"/>
              <a:t>....</a:t>
            </a:r>
            <a:endParaRPr lang="en-US" dirty="0"/>
          </a:p>
        </p:txBody>
      </p:sp>
      <p:sp>
        <p:nvSpPr>
          <p:cNvPr id="7" name="Rectangle 6">
            <a:extLst>
              <a:ext uri="{FF2B5EF4-FFF2-40B4-BE49-F238E27FC236}">
                <a16:creationId xmlns:a16="http://schemas.microsoft.com/office/drawing/2014/main" id="{E73F3EE4-DE7E-20E1-19A3-DB8675CB44C9}"/>
              </a:ext>
            </a:extLst>
          </p:cNvPr>
          <p:cNvSpPr/>
          <p:nvPr/>
        </p:nvSpPr>
        <p:spPr>
          <a:xfrm>
            <a:off x="1033670" y="2313370"/>
            <a:ext cx="6486851" cy="369332"/>
          </a:xfrm>
          <a:prstGeom prst="rect">
            <a:avLst/>
          </a:prstGeom>
        </p:spPr>
        <p:txBody>
          <a:bodyPr wrap="square">
            <a:spAutoFit/>
          </a:bodyPr>
          <a:lstStyle/>
          <a:p>
            <a:pPr marL="11113" lvl="2" algn="ctr"/>
            <a:r>
              <a:rPr lang="en-US" dirty="0">
                <a:solidFill>
                  <a:schemeClr val="bg1">
                    <a:lumMod val="50000"/>
                  </a:schemeClr>
                </a:solidFill>
              </a:rPr>
              <a:t>[</a:t>
            </a:r>
            <a:r>
              <a:rPr lang="en-US" dirty="0" err="1">
                <a:solidFill>
                  <a:schemeClr val="bg1">
                    <a:lumMod val="50000"/>
                  </a:schemeClr>
                </a:solidFill>
              </a:rPr>
              <a:t>Bengio</a:t>
            </a:r>
            <a:r>
              <a:rPr lang="en-US" dirty="0">
                <a:solidFill>
                  <a:schemeClr val="bg1">
                    <a:lumMod val="50000"/>
                  </a:schemeClr>
                </a:solidFill>
              </a:rPr>
              <a:t> et al. 2004, Hinton et al. 2006, Peters et al. 2018, …]</a:t>
            </a:r>
            <a:endParaRPr lang="en-US" dirty="0"/>
          </a:p>
        </p:txBody>
      </p:sp>
    </p:spTree>
    <p:extLst>
      <p:ext uri="{BB962C8B-B14F-4D97-AF65-F5344CB8AC3E}">
        <p14:creationId xmlns:p14="http://schemas.microsoft.com/office/powerpoint/2010/main" val="3711109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9"/>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rtlCol="0" anchor="t" anchorCtr="0">
            <a:noAutofit/>
          </a:bodyPr>
          <a:lstStyle/>
          <a:p>
            <a:r>
              <a:rPr lang="en"/>
              <a:t>Experimental Findings (4)</a:t>
            </a:r>
            <a:endParaRPr/>
          </a:p>
        </p:txBody>
      </p:sp>
      <p:cxnSp>
        <p:nvCxnSpPr>
          <p:cNvPr id="448" name="Google Shape;448;p39"/>
          <p:cNvCxnSpPr/>
          <p:nvPr/>
        </p:nvCxnSpPr>
        <p:spPr>
          <a:xfrm>
            <a:off x="1400700" y="5335600"/>
            <a:ext cx="8835200" cy="8400"/>
          </a:xfrm>
          <a:prstGeom prst="straightConnector1">
            <a:avLst/>
          </a:prstGeom>
          <a:noFill/>
          <a:ln w="9525" cap="flat" cmpd="sng">
            <a:solidFill>
              <a:schemeClr val="dk2"/>
            </a:solidFill>
            <a:prstDash val="solid"/>
            <a:round/>
            <a:headEnd type="none" w="med" len="med"/>
            <a:tailEnd type="none" w="med" len="med"/>
          </a:ln>
        </p:spPr>
      </p:cxnSp>
      <p:sp>
        <p:nvSpPr>
          <p:cNvPr id="449" name="Google Shape;449;p39"/>
          <p:cNvSpPr/>
          <p:nvPr/>
        </p:nvSpPr>
        <p:spPr>
          <a:xfrm>
            <a:off x="1814000" y="4715600"/>
            <a:ext cx="344400" cy="6200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0" name="Google Shape;450;p39"/>
          <p:cNvSpPr txBox="1"/>
          <p:nvPr/>
        </p:nvSpPr>
        <p:spPr>
          <a:xfrm>
            <a:off x="1704745" y="44271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39.2</a:t>
            </a:r>
            <a:endParaRPr sz="1333"/>
          </a:p>
        </p:txBody>
      </p:sp>
      <p:sp>
        <p:nvSpPr>
          <p:cNvPr id="451" name="Google Shape;451;p39"/>
          <p:cNvSpPr txBox="1"/>
          <p:nvPr/>
        </p:nvSpPr>
        <p:spPr>
          <a:xfrm>
            <a:off x="1307288"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WikiBERT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52" name="Google Shape;452;p39"/>
          <p:cNvSpPr/>
          <p:nvPr/>
        </p:nvSpPr>
        <p:spPr>
          <a:xfrm>
            <a:off x="2690129" y="4608467"/>
            <a:ext cx="344400" cy="72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3" name="Google Shape;453;p39"/>
          <p:cNvSpPr txBox="1"/>
          <p:nvPr/>
        </p:nvSpPr>
        <p:spPr>
          <a:xfrm>
            <a:off x="2596184" y="4325543"/>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40.7</a:t>
            </a:r>
            <a:endParaRPr sz="1333"/>
          </a:p>
        </p:txBody>
      </p:sp>
      <p:sp>
        <p:nvSpPr>
          <p:cNvPr id="454" name="Google Shape;454;p39"/>
          <p:cNvSpPr/>
          <p:nvPr/>
        </p:nvSpPr>
        <p:spPr>
          <a:xfrm>
            <a:off x="3573900" y="4463033"/>
            <a:ext cx="344400" cy="8728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5" name="Google Shape;455;p39"/>
          <p:cNvSpPr txBox="1"/>
          <p:nvPr/>
        </p:nvSpPr>
        <p:spPr>
          <a:xfrm>
            <a:off x="3472313" y="41856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49.0</a:t>
            </a:r>
            <a:endParaRPr sz="1333"/>
          </a:p>
        </p:txBody>
      </p:sp>
      <p:sp>
        <p:nvSpPr>
          <p:cNvPr id="456" name="Google Shape;456;p39"/>
          <p:cNvSpPr txBox="1"/>
          <p:nvPr/>
        </p:nvSpPr>
        <p:spPr>
          <a:xfrm>
            <a:off x="4140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57" name="Google Shape;457;p39"/>
          <p:cNvSpPr/>
          <p:nvPr/>
        </p:nvSpPr>
        <p:spPr>
          <a:xfrm>
            <a:off x="4356100" y="4382300"/>
            <a:ext cx="344400" cy="9536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58" name="Google Shape;458;p39"/>
          <p:cNvSpPr txBox="1"/>
          <p:nvPr/>
        </p:nvSpPr>
        <p:spPr>
          <a:xfrm>
            <a:off x="4254497" y="4084072"/>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49.2</a:t>
            </a:r>
            <a:endParaRPr sz="1333"/>
          </a:p>
        </p:txBody>
      </p:sp>
      <p:sp>
        <p:nvSpPr>
          <p:cNvPr id="459" name="Google Shape;459;p39"/>
          <p:cNvSpPr/>
          <p:nvPr/>
        </p:nvSpPr>
        <p:spPr>
          <a:xfrm>
            <a:off x="5180267" y="3939167"/>
            <a:ext cx="344400" cy="1397200"/>
          </a:xfrm>
          <a:prstGeom prst="rect">
            <a:avLst/>
          </a:prstGeom>
          <a:solidFill>
            <a:srgbClr val="93C47D"/>
          </a:solid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60" name="Google Shape;460;p39"/>
          <p:cNvSpPr txBox="1"/>
          <p:nvPr/>
        </p:nvSpPr>
        <p:spPr>
          <a:xfrm>
            <a:off x="506336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70.4</a:t>
            </a:r>
            <a:endParaRPr sz="1333"/>
          </a:p>
        </p:txBody>
      </p:sp>
      <p:sp>
        <p:nvSpPr>
          <p:cNvPr id="461" name="Google Shape;461;p39"/>
          <p:cNvSpPr txBox="1"/>
          <p:nvPr/>
        </p:nvSpPr>
        <p:spPr>
          <a:xfrm>
            <a:off x="4960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cxnSp>
        <p:nvCxnSpPr>
          <p:cNvPr id="462" name="Google Shape;462;p39"/>
          <p:cNvCxnSpPr/>
          <p:nvPr/>
        </p:nvCxnSpPr>
        <p:spPr>
          <a:xfrm>
            <a:off x="1483067" y="3194333"/>
            <a:ext cx="8864800" cy="46800"/>
          </a:xfrm>
          <a:prstGeom prst="straightConnector1">
            <a:avLst/>
          </a:prstGeom>
          <a:noFill/>
          <a:ln w="9525" cap="flat" cmpd="sng">
            <a:solidFill>
              <a:srgbClr val="FF0000"/>
            </a:solidFill>
            <a:prstDash val="dash"/>
            <a:round/>
            <a:headEnd type="none" w="med" len="med"/>
            <a:tailEnd type="none" w="med" len="med"/>
          </a:ln>
        </p:spPr>
      </p:cxnSp>
      <p:sp>
        <p:nvSpPr>
          <p:cNvPr id="463" name="Google Shape;463;p39"/>
          <p:cNvSpPr txBox="1"/>
          <p:nvPr/>
        </p:nvSpPr>
        <p:spPr>
          <a:xfrm>
            <a:off x="2494612" y="2906059"/>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rgbClr val="FF0000"/>
                </a:solidFill>
                <a:latin typeface="Lato"/>
                <a:ea typeface="Lato"/>
                <a:cs typeface="Lato"/>
                <a:sym typeface="Lato"/>
              </a:rPr>
              <a:t>86.2</a:t>
            </a:r>
            <a:endParaRPr sz="1333">
              <a:solidFill>
                <a:srgbClr val="FF0000"/>
              </a:solidFill>
            </a:endParaRPr>
          </a:p>
        </p:txBody>
      </p:sp>
      <p:sp>
        <p:nvSpPr>
          <p:cNvPr id="464" name="Google Shape;464;p39"/>
          <p:cNvSpPr txBox="1"/>
          <p:nvPr/>
        </p:nvSpPr>
        <p:spPr>
          <a:xfrm>
            <a:off x="1603900" y="2906067"/>
            <a:ext cx="8908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200">
                <a:solidFill>
                  <a:srgbClr val="FF0000"/>
                </a:solidFill>
                <a:latin typeface="Lato"/>
                <a:ea typeface="Lato"/>
                <a:cs typeface="Lato"/>
                <a:sym typeface="Lato"/>
              </a:rPr>
              <a:t>Human:</a:t>
            </a:r>
            <a:endParaRPr sz="1200">
              <a:solidFill>
                <a:srgbClr val="FF0000"/>
              </a:solidFill>
            </a:endParaRPr>
          </a:p>
        </p:txBody>
      </p:sp>
      <p:sp>
        <p:nvSpPr>
          <p:cNvPr id="465" name="Google Shape;465;p39"/>
          <p:cNvSpPr txBox="1"/>
          <p:nvPr/>
        </p:nvSpPr>
        <p:spPr>
          <a:xfrm>
            <a:off x="2065601" y="6376633"/>
            <a:ext cx="27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38761D"/>
                </a:solidFill>
                <a:latin typeface="Lato"/>
                <a:ea typeface="Lato"/>
                <a:cs typeface="Lato"/>
                <a:sym typeface="Lato"/>
              </a:rPr>
              <a:t>LMs trained on </a:t>
            </a:r>
            <a:endParaRPr sz="1200" b="1" i="1">
              <a:solidFill>
                <a:srgbClr val="38761D"/>
              </a:solidFill>
              <a:latin typeface="Lato"/>
              <a:ea typeface="Lato"/>
              <a:cs typeface="Lato"/>
              <a:sym typeface="Lato"/>
            </a:endParaRPr>
          </a:p>
          <a:p>
            <a:pPr algn="ctr">
              <a:spcBef>
                <a:spcPts val="0"/>
              </a:spcBef>
              <a:spcAft>
                <a:spcPts val="0"/>
              </a:spcAft>
            </a:pPr>
            <a:r>
              <a:rPr lang="en" sz="1200" b="1" i="1">
                <a:solidFill>
                  <a:srgbClr val="38761D"/>
                </a:solidFill>
                <a:latin typeface="Lato"/>
                <a:ea typeface="Lato"/>
                <a:cs typeface="Lato"/>
                <a:sym typeface="Lato"/>
              </a:rPr>
              <a:t>ParsiNLU Reading Comprehension </a:t>
            </a:r>
            <a:endParaRPr sz="1200" b="1" i="1">
              <a:solidFill>
                <a:srgbClr val="38761D"/>
              </a:solidFill>
            </a:endParaRPr>
          </a:p>
        </p:txBody>
      </p:sp>
      <p:sp>
        <p:nvSpPr>
          <p:cNvPr id="466" name="Google Shape;466;p39"/>
          <p:cNvSpPr txBox="1"/>
          <p:nvPr/>
        </p:nvSpPr>
        <p:spPr>
          <a:xfrm rot="-5400000">
            <a:off x="298300" y="4073043"/>
            <a:ext cx="17952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i="1">
                <a:solidFill>
                  <a:schemeClr val="dk1"/>
                </a:solidFill>
                <a:latin typeface="Lato"/>
                <a:ea typeface="Lato"/>
                <a:cs typeface="Lato"/>
                <a:sym typeface="Lato"/>
              </a:rPr>
              <a:t>Performance (F1)</a:t>
            </a:r>
            <a:endParaRPr/>
          </a:p>
        </p:txBody>
      </p:sp>
      <p:sp>
        <p:nvSpPr>
          <p:cNvPr id="467" name="Google Shape;467;p39"/>
          <p:cNvSpPr/>
          <p:nvPr/>
        </p:nvSpPr>
        <p:spPr>
          <a:xfrm rot="5400000">
            <a:off x="3402533" y="4217533"/>
            <a:ext cx="226800" cy="4022800"/>
          </a:xfrm>
          <a:prstGeom prst="rightBrace">
            <a:avLst>
              <a:gd name="adj1" fmla="val 242989"/>
              <a:gd name="adj2" fmla="val 50000"/>
            </a:avLst>
          </a:prstGeom>
          <a:noFill/>
          <a:ln w="952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68" name="Google Shape;468;p39"/>
          <p:cNvSpPr txBox="1"/>
          <p:nvPr/>
        </p:nvSpPr>
        <p:spPr>
          <a:xfrm>
            <a:off x="5915027" y="6376633"/>
            <a:ext cx="2080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BF9000"/>
                </a:solidFill>
                <a:latin typeface="Lato"/>
                <a:ea typeface="Lato"/>
                <a:cs typeface="Lato"/>
                <a:sym typeface="Lato"/>
              </a:rPr>
              <a:t>LMs trained on </a:t>
            </a:r>
            <a:endParaRPr sz="1200" b="1" i="1">
              <a:solidFill>
                <a:srgbClr val="BF9000"/>
              </a:solidFill>
              <a:latin typeface="Lato"/>
              <a:ea typeface="Lato"/>
              <a:cs typeface="Lato"/>
              <a:sym typeface="Lato"/>
            </a:endParaRPr>
          </a:p>
          <a:p>
            <a:pPr algn="ctr">
              <a:spcBef>
                <a:spcPts val="0"/>
              </a:spcBef>
              <a:spcAft>
                <a:spcPts val="0"/>
              </a:spcAft>
            </a:pPr>
            <a:r>
              <a:rPr lang="en" sz="1200" b="1" i="1">
                <a:solidFill>
                  <a:srgbClr val="BF9000"/>
                </a:solidFill>
                <a:latin typeface="Lato"/>
                <a:ea typeface="Lato"/>
                <a:cs typeface="Lato"/>
                <a:sym typeface="Lato"/>
              </a:rPr>
              <a:t>SQuAD</a:t>
            </a:r>
            <a:endParaRPr sz="1200" b="1" i="1">
              <a:solidFill>
                <a:srgbClr val="BF9000"/>
              </a:solidFill>
            </a:endParaRPr>
          </a:p>
        </p:txBody>
      </p:sp>
      <p:sp>
        <p:nvSpPr>
          <p:cNvPr id="469" name="Google Shape;469;p39"/>
          <p:cNvSpPr txBox="1"/>
          <p:nvPr/>
        </p:nvSpPr>
        <p:spPr>
          <a:xfrm>
            <a:off x="7826000" y="6376633"/>
            <a:ext cx="30848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200" b="1" i="1">
                <a:solidFill>
                  <a:srgbClr val="CC0000"/>
                </a:solidFill>
                <a:latin typeface="Lato"/>
                <a:ea typeface="Lato"/>
                <a:cs typeface="Lato"/>
                <a:sym typeface="Lato"/>
              </a:rPr>
              <a:t>LMs trained 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ParsiNLU Reading Comprehension  +</a:t>
            </a:r>
            <a:endParaRPr sz="1200" b="1" i="1">
              <a:solidFill>
                <a:srgbClr val="CC0000"/>
              </a:solidFill>
              <a:latin typeface="Lato"/>
              <a:ea typeface="Lato"/>
              <a:cs typeface="Lato"/>
              <a:sym typeface="Lato"/>
            </a:endParaRPr>
          </a:p>
          <a:p>
            <a:pPr algn="ctr">
              <a:spcBef>
                <a:spcPts val="0"/>
              </a:spcBef>
              <a:spcAft>
                <a:spcPts val="0"/>
              </a:spcAft>
            </a:pPr>
            <a:r>
              <a:rPr lang="en" sz="1200" b="1" i="1">
                <a:solidFill>
                  <a:srgbClr val="CC0000"/>
                </a:solidFill>
                <a:latin typeface="Lato"/>
                <a:ea typeface="Lato"/>
                <a:cs typeface="Lato"/>
                <a:sym typeface="Lato"/>
              </a:rPr>
              <a:t> SQuAD</a:t>
            </a:r>
            <a:endParaRPr sz="1200" b="1" i="1">
              <a:solidFill>
                <a:srgbClr val="CC0000"/>
              </a:solidFill>
            </a:endParaRPr>
          </a:p>
        </p:txBody>
      </p:sp>
      <p:sp>
        <p:nvSpPr>
          <p:cNvPr id="470" name="Google Shape;470;p39"/>
          <p:cNvSpPr/>
          <p:nvPr/>
        </p:nvSpPr>
        <p:spPr>
          <a:xfrm rot="5400000">
            <a:off x="6846400" y="5215833"/>
            <a:ext cx="226800" cy="1951200"/>
          </a:xfrm>
          <a:prstGeom prst="rightBrace">
            <a:avLst>
              <a:gd name="adj1" fmla="val 242989"/>
              <a:gd name="adj2" fmla="val 50000"/>
            </a:avLst>
          </a:prstGeom>
          <a:noFill/>
          <a:ln w="952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1" name="Google Shape;471;p39"/>
          <p:cNvSpPr/>
          <p:nvPr/>
        </p:nvSpPr>
        <p:spPr>
          <a:xfrm rot="5400000">
            <a:off x="9159233" y="5216887"/>
            <a:ext cx="226800" cy="1903600"/>
          </a:xfrm>
          <a:prstGeom prst="rightBrace">
            <a:avLst>
              <a:gd name="adj1" fmla="val 242989"/>
              <a:gd name="adj2" fmla="val 50000"/>
            </a:avLst>
          </a:prstGeom>
          <a:noFill/>
          <a:ln w="9525"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2" name="Google Shape;472;p39"/>
          <p:cNvSpPr/>
          <p:nvPr/>
        </p:nvSpPr>
        <p:spPr>
          <a:xfrm>
            <a:off x="6433600" y="4001833"/>
            <a:ext cx="344400" cy="13340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3" name="Google Shape;473;p39"/>
          <p:cNvSpPr txBox="1"/>
          <p:nvPr/>
        </p:nvSpPr>
        <p:spPr>
          <a:xfrm>
            <a:off x="6331991" y="3733780"/>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67.4 </a:t>
            </a:r>
            <a:endParaRPr sz="1333"/>
          </a:p>
        </p:txBody>
      </p:sp>
      <p:sp>
        <p:nvSpPr>
          <p:cNvPr id="474" name="Google Shape;474;p39"/>
          <p:cNvSpPr/>
          <p:nvPr/>
        </p:nvSpPr>
        <p:spPr>
          <a:xfrm>
            <a:off x="7144800" y="3939200"/>
            <a:ext cx="344400" cy="1397200"/>
          </a:xfrm>
          <a:prstGeom prst="rect">
            <a:avLst/>
          </a:prstGeom>
          <a:solidFill>
            <a:srgbClr val="FFE599"/>
          </a:solidFill>
          <a:ln w="952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5" name="Google Shape;475;p39"/>
          <p:cNvSpPr txBox="1"/>
          <p:nvPr/>
        </p:nvSpPr>
        <p:spPr>
          <a:xfrm>
            <a:off x="7027883" y="3662364"/>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68.2 </a:t>
            </a:r>
            <a:endParaRPr sz="1333"/>
          </a:p>
        </p:txBody>
      </p:sp>
      <p:sp>
        <p:nvSpPr>
          <p:cNvPr id="476" name="Google Shape;476;p39"/>
          <p:cNvSpPr/>
          <p:nvPr/>
        </p:nvSpPr>
        <p:spPr>
          <a:xfrm>
            <a:off x="8646033" y="3733767"/>
            <a:ext cx="344400" cy="1602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7" name="Google Shape;477;p39"/>
          <p:cNvSpPr txBox="1"/>
          <p:nvPr/>
        </p:nvSpPr>
        <p:spPr>
          <a:xfrm>
            <a:off x="8533829" y="346234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73.6 </a:t>
            </a:r>
            <a:endParaRPr sz="1333"/>
          </a:p>
        </p:txBody>
      </p:sp>
      <p:sp>
        <p:nvSpPr>
          <p:cNvPr id="478" name="Google Shape;478;p39"/>
          <p:cNvSpPr/>
          <p:nvPr/>
        </p:nvSpPr>
        <p:spPr>
          <a:xfrm>
            <a:off x="9413367" y="3632200"/>
            <a:ext cx="344400" cy="17040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79" name="Google Shape;479;p39"/>
          <p:cNvSpPr txBox="1"/>
          <p:nvPr/>
        </p:nvSpPr>
        <p:spPr>
          <a:xfrm>
            <a:off x="9290757" y="3363251"/>
            <a:ext cx="765200" cy="378400"/>
          </a:xfrm>
          <a:prstGeom prst="rect">
            <a:avLst/>
          </a:prstGeom>
          <a:noFill/>
          <a:ln>
            <a:noFill/>
          </a:ln>
        </p:spPr>
        <p:txBody>
          <a:bodyPr spcFirstLastPara="1" wrap="square" lIns="121900" tIns="121900" rIns="121900" bIns="121900" anchor="ctr" anchorCtr="0">
            <a:noAutofit/>
          </a:bodyPr>
          <a:lstStyle/>
          <a:p>
            <a:pPr>
              <a:lnSpc>
                <a:spcPct val="115000"/>
              </a:lnSpc>
              <a:spcBef>
                <a:spcPts val="0"/>
              </a:spcBef>
              <a:spcAft>
                <a:spcPts val="2133"/>
              </a:spcAft>
            </a:pPr>
            <a:r>
              <a:rPr lang="en" sz="1333">
                <a:solidFill>
                  <a:schemeClr val="dk1"/>
                </a:solidFill>
                <a:latin typeface="Lato"/>
                <a:ea typeface="Lato"/>
                <a:cs typeface="Lato"/>
                <a:sym typeface="Lato"/>
              </a:rPr>
              <a:t>74.7 </a:t>
            </a:r>
            <a:endParaRPr sz="1333"/>
          </a:p>
        </p:txBody>
      </p:sp>
      <p:sp>
        <p:nvSpPr>
          <p:cNvPr id="480" name="Google Shape;480;p39"/>
          <p:cNvSpPr txBox="1"/>
          <p:nvPr/>
        </p:nvSpPr>
        <p:spPr>
          <a:xfrm>
            <a:off x="2243676"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ParsBERT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81" name="Google Shape;481;p39"/>
          <p:cNvSpPr txBox="1"/>
          <p:nvPr/>
        </p:nvSpPr>
        <p:spPr>
          <a:xfrm>
            <a:off x="3124715" y="5485300"/>
            <a:ext cx="1201600" cy="378400"/>
          </a:xfrm>
          <a:prstGeom prst="rect">
            <a:avLst/>
          </a:prstGeom>
          <a:noFill/>
          <a:ln>
            <a:noFill/>
          </a:ln>
        </p:spPr>
        <p:txBody>
          <a:bodyPr spcFirstLastPara="1" wrap="square" lIns="121900" tIns="121900" rIns="121900" bIns="121900" anchor="ctr" anchorCtr="0">
            <a:noAutofit/>
          </a:bodyPr>
          <a:lstStyle/>
          <a:p>
            <a:pPr algn="ctr">
              <a:spcBef>
                <a:spcPts val="0"/>
              </a:spcBef>
              <a:spcAft>
                <a:spcPts val="0"/>
              </a:spcAft>
            </a:pPr>
            <a:r>
              <a:rPr lang="en" sz="1467">
                <a:solidFill>
                  <a:schemeClr val="dk1"/>
                </a:solidFill>
                <a:latin typeface="Lato"/>
                <a:ea typeface="Lato"/>
                <a:cs typeface="Lato"/>
                <a:sym typeface="Lato"/>
              </a:rPr>
              <a:t>mBERT</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(base)</a:t>
            </a:r>
            <a:endParaRPr sz="1467">
              <a:solidFill>
                <a:schemeClr val="dk1"/>
              </a:solidFill>
              <a:latin typeface="Lato"/>
              <a:ea typeface="Lato"/>
              <a:cs typeface="Lato"/>
              <a:sym typeface="Lato"/>
            </a:endParaRPr>
          </a:p>
        </p:txBody>
      </p:sp>
      <p:sp>
        <p:nvSpPr>
          <p:cNvPr id="482" name="Google Shape;482;p39"/>
          <p:cNvSpPr txBox="1"/>
          <p:nvPr/>
        </p:nvSpPr>
        <p:spPr>
          <a:xfrm>
            <a:off x="61720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83" name="Google Shape;483;p39"/>
          <p:cNvSpPr txBox="1"/>
          <p:nvPr/>
        </p:nvSpPr>
        <p:spPr>
          <a:xfrm>
            <a:off x="69927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84" name="Google Shape;484;p39"/>
          <p:cNvSpPr txBox="1"/>
          <p:nvPr/>
        </p:nvSpPr>
        <p:spPr>
          <a:xfrm>
            <a:off x="8407295" y="5314329"/>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(large)</a:t>
            </a:r>
            <a:endParaRPr sz="2133"/>
          </a:p>
        </p:txBody>
      </p:sp>
      <p:sp>
        <p:nvSpPr>
          <p:cNvPr id="485" name="Google Shape;485;p39"/>
          <p:cNvSpPr txBox="1"/>
          <p:nvPr/>
        </p:nvSpPr>
        <p:spPr>
          <a:xfrm>
            <a:off x="9227993" y="5314328"/>
            <a:ext cx="818000" cy="697715"/>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67">
                <a:solidFill>
                  <a:schemeClr val="dk1"/>
                </a:solidFill>
                <a:latin typeface="Lato"/>
                <a:ea typeface="Lato"/>
                <a:cs typeface="Lato"/>
                <a:sym typeface="Lato"/>
              </a:rPr>
              <a:t>mT5 </a:t>
            </a:r>
            <a:endParaRPr sz="1467">
              <a:solidFill>
                <a:schemeClr val="dk1"/>
              </a:solidFill>
              <a:latin typeface="Lato"/>
              <a:ea typeface="Lato"/>
              <a:cs typeface="Lato"/>
              <a:sym typeface="Lato"/>
            </a:endParaRPr>
          </a:p>
          <a:p>
            <a:pPr algn="ctr">
              <a:spcBef>
                <a:spcPts val="0"/>
              </a:spcBef>
              <a:spcAft>
                <a:spcPts val="0"/>
              </a:spcAft>
            </a:pPr>
            <a:r>
              <a:rPr lang="en" sz="1467">
                <a:solidFill>
                  <a:schemeClr val="dk1"/>
                </a:solidFill>
                <a:latin typeface="Lato"/>
                <a:ea typeface="Lato"/>
                <a:cs typeface="Lato"/>
                <a:sym typeface="Lato"/>
              </a:rPr>
              <a:t>(XL)</a:t>
            </a:r>
            <a:endParaRPr sz="2133"/>
          </a:p>
        </p:txBody>
      </p:sp>
      <p:sp>
        <p:nvSpPr>
          <p:cNvPr id="486" name="Google Shape;486;p3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spcBef>
                <a:spcPts val="0"/>
              </a:spcBef>
              <a:spcAft>
                <a:spcPts val="0"/>
              </a:spcAft>
            </a:pPr>
            <a:fld id="{00000000-1234-1234-1234-123412341234}" type="slidenum">
              <a:rPr lang="en"/>
              <a:pPr>
                <a:spcBef>
                  <a:spcPts val="0"/>
                </a:spcBef>
                <a:spcAft>
                  <a:spcPts val="0"/>
                </a:spcAft>
              </a:pPr>
              <a:t>60</a:t>
            </a:fld>
            <a:endParaRPr/>
          </a:p>
        </p:txBody>
      </p:sp>
      <p:sp>
        <p:nvSpPr>
          <p:cNvPr id="487" name="Google Shape;487;p39"/>
          <p:cNvSpPr txBox="1">
            <a:spLocks noGrp="1"/>
          </p:cNvSpPr>
          <p:nvPr>
            <p:ph type="body" idx="1"/>
          </p:nvPr>
        </p:nvSpPr>
        <p:spPr>
          <a:xfrm>
            <a:off x="822000" y="1252184"/>
            <a:ext cx="11012800" cy="727200"/>
          </a:xfrm>
          <a:prstGeom prst="rect">
            <a:avLst/>
          </a:prstGeom>
        </p:spPr>
        <p:txBody>
          <a:bodyPr spcFirstLastPara="1" vert="horz" wrap="square" lIns="121900" tIns="121900" rIns="121900" bIns="121900" rtlCol="0" anchor="t" anchorCtr="0">
            <a:noAutofit/>
          </a:bodyPr>
          <a:lstStyle/>
          <a:p>
            <a:pPr marL="609585" indent="-457189">
              <a:buClr>
                <a:schemeClr val="dk1"/>
              </a:buClr>
              <a:buChar char="-"/>
            </a:pPr>
            <a:r>
              <a:rPr lang="en" sz="1733" b="1">
                <a:solidFill>
                  <a:schemeClr val="dk1"/>
                </a:solidFill>
              </a:rPr>
              <a:t>Finding 1: </a:t>
            </a:r>
            <a:r>
              <a:rPr lang="en" sz="1733">
                <a:solidFill>
                  <a:schemeClr val="dk1"/>
                </a:solidFill>
              </a:rPr>
              <a:t>The proposed dataset(s) is decent quality. </a:t>
            </a:r>
            <a:endParaRPr sz="1867" b="1">
              <a:solidFill>
                <a:schemeClr val="dk1"/>
              </a:solidFill>
            </a:endParaRPr>
          </a:p>
          <a:p>
            <a:pPr marL="609585" indent="-448722">
              <a:buClr>
                <a:schemeClr val="dk1"/>
              </a:buClr>
              <a:buSzPts val="1700"/>
              <a:buChar char="-"/>
            </a:pPr>
            <a:r>
              <a:rPr lang="en" sz="1733" b="1">
                <a:solidFill>
                  <a:schemeClr val="dk1"/>
                </a:solidFill>
              </a:rPr>
              <a:t>Finding 2: </a:t>
            </a:r>
            <a:r>
              <a:rPr lang="en" sz="1733">
                <a:solidFill>
                  <a:schemeClr val="dk1"/>
                </a:solidFill>
              </a:rPr>
              <a:t>English models successfully transfer to Persian. </a:t>
            </a:r>
            <a:r>
              <a:rPr lang="en" sz="1867">
                <a:solidFill>
                  <a:schemeClr val="dk1"/>
                </a:solidFill>
              </a:rPr>
              <a:t>Joint training on </a:t>
            </a:r>
            <a:r>
              <a:rPr lang="en" sz="1867" b="1">
                <a:solidFill>
                  <a:schemeClr val="dk1"/>
                </a:solidFill>
              </a:rPr>
              <a:t>English and Persian</a:t>
            </a:r>
            <a:r>
              <a:rPr lang="en" sz="1867">
                <a:solidFill>
                  <a:schemeClr val="dk1"/>
                </a:solidFill>
              </a:rPr>
              <a:t> helps. </a:t>
            </a:r>
            <a:endParaRPr sz="1867" b="1">
              <a:solidFill>
                <a:schemeClr val="dk1"/>
              </a:solidFill>
            </a:endParaRPr>
          </a:p>
          <a:p>
            <a:pPr marL="609585" indent="-457189">
              <a:buChar char="-"/>
            </a:pPr>
            <a:r>
              <a:rPr lang="en" sz="1733" b="1">
                <a:solidFill>
                  <a:schemeClr val="dk1"/>
                </a:solidFill>
              </a:rPr>
              <a:t>Finding 3: </a:t>
            </a:r>
            <a:r>
              <a:rPr lang="en" sz="1733">
                <a:solidFill>
                  <a:schemeClr val="dk1"/>
                </a:solidFill>
              </a:rPr>
              <a:t>ParsiNLU has room for progress.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61</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solidFill>
                  <a:srgbClr val="009545"/>
                </a:solidFill>
              </a:rPr>
              <a:t>✓ </a:t>
            </a:r>
            <a:r>
              <a:rPr lang="en-US" dirty="0"/>
              <a:t>Multi-lingual LMs</a:t>
            </a:r>
            <a:r>
              <a:rPr lang="en-US" b="0" dirty="0"/>
              <a:t> have been successful in transfer across languages.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7778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D472-714F-3521-2E25-4A94B3A101EC}"/>
              </a:ext>
            </a:extLst>
          </p:cNvPr>
          <p:cNvSpPr>
            <a:spLocks noGrp="1"/>
          </p:cNvSpPr>
          <p:nvPr>
            <p:ph type="title"/>
          </p:nvPr>
        </p:nvSpPr>
        <p:spPr/>
        <p:txBody>
          <a:bodyPr/>
          <a:lstStyle/>
          <a:p>
            <a:r>
              <a:rPr lang="en-US" dirty="0"/>
              <a:t>Image-Text Models </a:t>
            </a:r>
          </a:p>
        </p:txBody>
      </p:sp>
      <p:sp>
        <p:nvSpPr>
          <p:cNvPr id="3" name="Content Placeholder 2">
            <a:extLst>
              <a:ext uri="{FF2B5EF4-FFF2-40B4-BE49-F238E27FC236}">
                <a16:creationId xmlns:a16="http://schemas.microsoft.com/office/drawing/2014/main" id="{A2BE1471-FFAC-CC1A-BE53-82B149E8581B}"/>
              </a:ext>
            </a:extLst>
          </p:cNvPr>
          <p:cNvSpPr>
            <a:spLocks noGrp="1"/>
          </p:cNvSpPr>
          <p:nvPr>
            <p:ph idx="1"/>
          </p:nvPr>
        </p:nvSpPr>
        <p:spPr/>
        <p:txBody>
          <a:bodyPr/>
          <a:lstStyle/>
          <a:p>
            <a:endParaRPr lang="en-US"/>
          </a:p>
        </p:txBody>
      </p:sp>
      <p:sp>
        <p:nvSpPr>
          <p:cNvPr id="4" name="Google Shape;230;p39">
            <a:extLst>
              <a:ext uri="{FF2B5EF4-FFF2-40B4-BE49-F238E27FC236}">
                <a16:creationId xmlns:a16="http://schemas.microsoft.com/office/drawing/2014/main" id="{19DA3228-D300-8BFF-F486-D8AAE64F7445}"/>
              </a:ext>
            </a:extLst>
          </p:cNvPr>
          <p:cNvSpPr txBox="1"/>
          <p:nvPr/>
        </p:nvSpPr>
        <p:spPr>
          <a:xfrm>
            <a:off x="0" y="642600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t>https://openai.com/dall-e-2/</a:t>
            </a:r>
            <a:endParaRPr/>
          </a:p>
        </p:txBody>
      </p:sp>
      <p:pic>
        <p:nvPicPr>
          <p:cNvPr id="5" name="Google Shape;231;p39">
            <a:extLst>
              <a:ext uri="{FF2B5EF4-FFF2-40B4-BE49-F238E27FC236}">
                <a16:creationId xmlns:a16="http://schemas.microsoft.com/office/drawing/2014/main" id="{3D9DEBE0-B62F-6E44-1FA6-A6E32AB1B8A5}"/>
              </a:ext>
            </a:extLst>
          </p:cNvPr>
          <p:cNvPicPr preferRelativeResize="0"/>
          <p:nvPr/>
        </p:nvPicPr>
        <p:blipFill>
          <a:blip r:embed="rId2">
            <a:alphaModFix/>
          </a:blip>
          <a:stretch>
            <a:fillRect/>
          </a:stretch>
        </p:blipFill>
        <p:spPr>
          <a:xfrm>
            <a:off x="34567" y="1341867"/>
            <a:ext cx="5147935" cy="5147935"/>
          </a:xfrm>
          <a:prstGeom prst="rect">
            <a:avLst/>
          </a:prstGeom>
          <a:noFill/>
          <a:ln>
            <a:noFill/>
          </a:ln>
        </p:spPr>
      </p:pic>
      <p:sp>
        <p:nvSpPr>
          <p:cNvPr id="6" name="Google Shape;232;p39">
            <a:extLst>
              <a:ext uri="{FF2B5EF4-FFF2-40B4-BE49-F238E27FC236}">
                <a16:creationId xmlns:a16="http://schemas.microsoft.com/office/drawing/2014/main" id="{9F0E7B0A-91DC-ED69-D29F-D0BEE84530BD}"/>
              </a:ext>
            </a:extLst>
          </p:cNvPr>
          <p:cNvSpPr txBox="1"/>
          <p:nvPr/>
        </p:nvSpPr>
        <p:spPr>
          <a:xfrm>
            <a:off x="5372500" y="1374100"/>
            <a:ext cx="4000000" cy="1323207"/>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2333">
                <a:solidFill>
                  <a:srgbClr val="0F1419"/>
                </a:solidFill>
                <a:highlight>
                  <a:srgbClr val="FFFFFF"/>
                </a:highlight>
                <a:latin typeface="Roboto"/>
                <a:ea typeface="Roboto"/>
                <a:cs typeface="Roboto"/>
                <a:sym typeface="Roboto"/>
              </a:rPr>
              <a:t>an invisible man, wearing glasses and sitting at a desk in front of a computer"</a:t>
            </a:r>
            <a:endParaRPr/>
          </a:p>
        </p:txBody>
      </p:sp>
      <p:sp>
        <p:nvSpPr>
          <p:cNvPr id="7" name="Google Shape;233;p39">
            <a:extLst>
              <a:ext uri="{FF2B5EF4-FFF2-40B4-BE49-F238E27FC236}">
                <a16:creationId xmlns:a16="http://schemas.microsoft.com/office/drawing/2014/main" id="{369FDD5D-532F-ABDC-2244-5763B6B0CE2D}"/>
              </a:ext>
            </a:extLst>
          </p:cNvPr>
          <p:cNvSpPr txBox="1"/>
          <p:nvPr/>
        </p:nvSpPr>
        <p:spPr>
          <a:xfrm>
            <a:off x="8192000" y="6324401"/>
            <a:ext cx="4000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t>https://imagen.research.google/</a:t>
            </a:r>
            <a:endParaRPr/>
          </a:p>
        </p:txBody>
      </p:sp>
      <p:pic>
        <p:nvPicPr>
          <p:cNvPr id="8" name="Google Shape;234;p39">
            <a:extLst>
              <a:ext uri="{FF2B5EF4-FFF2-40B4-BE49-F238E27FC236}">
                <a16:creationId xmlns:a16="http://schemas.microsoft.com/office/drawing/2014/main" id="{094ED8D5-037F-2130-EB0F-19FD52A3590E}"/>
              </a:ext>
            </a:extLst>
          </p:cNvPr>
          <p:cNvPicPr preferRelativeResize="0"/>
          <p:nvPr/>
        </p:nvPicPr>
        <p:blipFill>
          <a:blip r:embed="rId3">
            <a:alphaModFix/>
          </a:blip>
          <a:stretch>
            <a:fillRect/>
          </a:stretch>
        </p:blipFill>
        <p:spPr>
          <a:xfrm>
            <a:off x="8603434" y="2799634"/>
            <a:ext cx="3588567" cy="3588567"/>
          </a:xfrm>
          <a:prstGeom prst="rect">
            <a:avLst/>
          </a:prstGeom>
          <a:noFill/>
          <a:ln>
            <a:noFill/>
          </a:ln>
        </p:spPr>
      </p:pic>
      <p:sp>
        <p:nvSpPr>
          <p:cNvPr id="9" name="Google Shape;235;p39">
            <a:extLst>
              <a:ext uri="{FF2B5EF4-FFF2-40B4-BE49-F238E27FC236}">
                <a16:creationId xmlns:a16="http://schemas.microsoft.com/office/drawing/2014/main" id="{3B4B598B-FC2D-940F-E41D-8E055663E1CE}"/>
              </a:ext>
            </a:extLst>
          </p:cNvPr>
          <p:cNvSpPr txBox="1"/>
          <p:nvPr/>
        </p:nvSpPr>
        <p:spPr>
          <a:xfrm>
            <a:off x="5390900" y="4153668"/>
            <a:ext cx="3294800" cy="168221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2333">
                <a:solidFill>
                  <a:srgbClr val="0F1419"/>
                </a:solidFill>
                <a:highlight>
                  <a:srgbClr val="FFFFFF"/>
                </a:highlight>
                <a:latin typeface="Roboto"/>
                <a:ea typeface="Roboto"/>
                <a:cs typeface="Roboto"/>
                <a:sym typeface="Roboto"/>
              </a:rPr>
              <a:t>one piece of fruit that's apple on the outside, orange texture on the inside, cut in half</a:t>
            </a:r>
            <a:endParaRPr/>
          </a:p>
        </p:txBody>
      </p:sp>
    </p:spTree>
    <p:extLst>
      <p:ext uri="{BB962C8B-B14F-4D97-AF65-F5344CB8AC3E}">
        <p14:creationId xmlns:p14="http://schemas.microsoft.com/office/powerpoint/2010/main" val="4140291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63</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a:bodyPr>
          <a:lstStyle/>
          <a:p>
            <a:r>
              <a:rPr lang="en-US" dirty="0">
                <a:solidFill>
                  <a:srgbClr val="009545"/>
                </a:solidFill>
              </a:rPr>
              <a:t>✓ </a:t>
            </a:r>
            <a:r>
              <a:rPr lang="en-US" dirty="0"/>
              <a:t>Multi-modal </a:t>
            </a:r>
            <a:r>
              <a:rPr lang="en-US" b="0" dirty="0"/>
              <a:t>have shown successful transfer across different modalities.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2944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64</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dirty="0"/>
              <a:t>Is NLP solved? Are we done?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636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Image" descr="Image"/>
          <p:cNvPicPr>
            <a:picLocks noChangeAspect="1"/>
          </p:cNvPicPr>
          <p:nvPr/>
        </p:nvPicPr>
        <p:blipFill>
          <a:blip r:embed="rId2"/>
          <a:stretch>
            <a:fillRect/>
          </a:stretch>
        </p:blipFill>
        <p:spPr>
          <a:xfrm>
            <a:off x="1907598" y="1360458"/>
            <a:ext cx="3164986" cy="1780306"/>
          </a:xfrm>
          <a:prstGeom prst="rect">
            <a:avLst/>
          </a:prstGeom>
          <a:ln w="12700">
            <a:miter lim="400000"/>
          </a:ln>
        </p:spPr>
      </p:pic>
      <p:pic>
        <p:nvPicPr>
          <p:cNvPr id="343" name="clipart442520.png" descr="clipart442520.png"/>
          <p:cNvPicPr>
            <a:picLocks noChangeAspect="1"/>
          </p:cNvPicPr>
          <p:nvPr/>
        </p:nvPicPr>
        <p:blipFill>
          <a:blip r:embed="rId3"/>
          <a:stretch>
            <a:fillRect/>
          </a:stretch>
        </p:blipFill>
        <p:spPr>
          <a:xfrm>
            <a:off x="3891438" y="3978098"/>
            <a:ext cx="1482038" cy="2007241"/>
          </a:xfrm>
          <a:prstGeom prst="rect">
            <a:avLst/>
          </a:prstGeom>
          <a:ln w="12700">
            <a:miter lim="400000"/>
          </a:ln>
        </p:spPr>
      </p:pic>
      <p:pic>
        <p:nvPicPr>
          <p:cNvPr id="344" name="hiclipart.com (7).png" descr="hiclipart.com (7).png"/>
          <p:cNvPicPr>
            <a:picLocks noChangeAspect="1"/>
          </p:cNvPicPr>
          <p:nvPr/>
        </p:nvPicPr>
        <p:blipFill>
          <a:blip r:embed="rId4"/>
          <a:stretch>
            <a:fillRect/>
          </a:stretch>
        </p:blipFill>
        <p:spPr>
          <a:xfrm>
            <a:off x="611463" y="1649088"/>
            <a:ext cx="1355184" cy="4537423"/>
          </a:xfrm>
          <a:prstGeom prst="rect">
            <a:avLst/>
          </a:prstGeom>
          <a:ln w="12700">
            <a:miter lim="400000"/>
          </a:ln>
        </p:spPr>
      </p:pic>
      <p:sp>
        <p:nvSpPr>
          <p:cNvPr id="345" name="Callout"/>
          <p:cNvSpPr/>
          <p:nvPr/>
        </p:nvSpPr>
        <p:spPr>
          <a:xfrm>
            <a:off x="1789051" y="3059203"/>
            <a:ext cx="2345135" cy="9576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542" y="9694"/>
                </a:lnTo>
                <a:lnTo>
                  <a:pt x="2542" y="20884"/>
                </a:lnTo>
                <a:cubicBezTo>
                  <a:pt x="2542" y="21279"/>
                  <a:pt x="2673" y="21600"/>
                  <a:pt x="2835" y="21600"/>
                </a:cubicBezTo>
                <a:lnTo>
                  <a:pt x="21308" y="21600"/>
                </a:lnTo>
                <a:cubicBezTo>
                  <a:pt x="21469" y="21600"/>
                  <a:pt x="21600" y="21279"/>
                  <a:pt x="21600" y="20884"/>
                </a:cubicBezTo>
                <a:lnTo>
                  <a:pt x="21600" y="7994"/>
                </a:lnTo>
                <a:cubicBezTo>
                  <a:pt x="21600" y="7598"/>
                  <a:pt x="21469" y="7278"/>
                  <a:pt x="21308" y="7278"/>
                </a:cubicBezTo>
                <a:lnTo>
                  <a:pt x="3447" y="7278"/>
                </a:lnTo>
                <a:lnTo>
                  <a:pt x="0" y="0"/>
                </a:lnTo>
                <a:close/>
              </a:path>
            </a:pathLst>
          </a:custGeom>
          <a:ln w="25400">
            <a:solidFill>
              <a:srgbClr val="FFFFFF"/>
            </a:solidFill>
            <a:miter lim="400000"/>
          </a:ln>
        </p:spPr>
        <p:txBody>
          <a:bodyPr lIns="25400" tIns="25400" rIns="25400" bIns="25400" anchor="ctr"/>
          <a:lstStyle/>
          <a:p>
            <a:pPr algn="ctr" defTabSz="412750">
              <a:spcBef>
                <a:spcPts val="0"/>
              </a:spcBef>
              <a:defRPr sz="3200">
                <a:solidFill>
                  <a:srgbClr val="000000"/>
                </a:solidFill>
                <a:latin typeface="+mn-lt"/>
                <a:ea typeface="+mn-ea"/>
                <a:cs typeface="+mn-cs"/>
                <a:sym typeface="Canela Bold"/>
              </a:defRPr>
            </a:pPr>
            <a:endParaRPr sz="1600"/>
          </a:p>
        </p:txBody>
      </p:sp>
      <p:sp>
        <p:nvSpPr>
          <p:cNvPr id="346" name="The cat eats."/>
          <p:cNvSpPr txBox="1"/>
          <p:nvPr/>
        </p:nvSpPr>
        <p:spPr>
          <a:xfrm>
            <a:off x="2131305" y="3539921"/>
            <a:ext cx="144430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latin typeface="American Typewriter"/>
                <a:ea typeface="American Typewriter"/>
                <a:cs typeface="American Typewriter"/>
                <a:sym typeface="American Typewriter"/>
              </a:defRPr>
            </a:lvl1pPr>
          </a:lstStyle>
          <a:p>
            <a:r>
              <a:t>The cat eats.</a:t>
            </a:r>
          </a:p>
        </p:txBody>
      </p:sp>
      <p:grpSp>
        <p:nvGrpSpPr>
          <p:cNvPr id="351" name="Group"/>
          <p:cNvGrpSpPr/>
          <p:nvPr/>
        </p:nvGrpSpPr>
        <p:grpSpPr>
          <a:xfrm>
            <a:off x="7609985" y="5092589"/>
            <a:ext cx="3447605" cy="1711426"/>
            <a:chOff x="0" y="0"/>
            <a:chExt cx="7968140" cy="4344911"/>
          </a:xfrm>
        </p:grpSpPr>
        <p:pic>
          <p:nvPicPr>
            <p:cNvPr id="347" name="Image" descr="Image"/>
            <p:cNvPicPr>
              <a:picLocks noChangeAspect="1"/>
            </p:cNvPicPr>
            <p:nvPr/>
          </p:nvPicPr>
          <p:blipFill>
            <a:blip r:embed="rId5"/>
            <a:stretch>
              <a:fillRect/>
            </a:stretch>
          </p:blipFill>
          <p:spPr>
            <a:xfrm>
              <a:off x="3904170" y="0"/>
              <a:ext cx="3456805" cy="2717912"/>
            </a:xfrm>
            <a:prstGeom prst="rect">
              <a:avLst/>
            </a:prstGeom>
            <a:ln w="12700" cap="flat">
              <a:noFill/>
              <a:miter lim="400000"/>
            </a:ln>
            <a:effectLst/>
          </p:spPr>
        </p:pic>
        <p:pic>
          <p:nvPicPr>
            <p:cNvPr id="348" name="clipart442520.png" descr="clipart442520.png"/>
            <p:cNvPicPr>
              <a:picLocks noChangeAspect="1"/>
            </p:cNvPicPr>
            <p:nvPr/>
          </p:nvPicPr>
          <p:blipFill>
            <a:blip r:embed="rId3"/>
            <a:stretch>
              <a:fillRect/>
            </a:stretch>
          </p:blipFill>
          <p:spPr>
            <a:xfrm>
              <a:off x="0" y="330429"/>
              <a:ext cx="2964076" cy="4014482"/>
            </a:xfrm>
            <a:prstGeom prst="rect">
              <a:avLst/>
            </a:prstGeom>
            <a:ln w="12700" cap="flat">
              <a:noFill/>
              <a:miter lim="400000"/>
            </a:ln>
            <a:effectLst/>
          </p:spPr>
        </p:pic>
        <p:sp>
          <p:nvSpPr>
            <p:cNvPr id="349" name="Callout"/>
            <p:cNvSpPr/>
            <p:nvPr/>
          </p:nvSpPr>
          <p:spPr>
            <a:xfrm>
              <a:off x="2688114" y="2117069"/>
              <a:ext cx="5280026" cy="1915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58" y="9694"/>
                  </a:lnTo>
                  <a:lnTo>
                    <a:pt x="2258" y="20884"/>
                  </a:lnTo>
                  <a:cubicBezTo>
                    <a:pt x="2258" y="21279"/>
                    <a:pt x="2375" y="21600"/>
                    <a:pt x="2518" y="21600"/>
                  </a:cubicBezTo>
                  <a:lnTo>
                    <a:pt x="21340" y="21600"/>
                  </a:lnTo>
                  <a:cubicBezTo>
                    <a:pt x="21484" y="21600"/>
                    <a:pt x="21600" y="21279"/>
                    <a:pt x="21600" y="20884"/>
                  </a:cubicBezTo>
                  <a:lnTo>
                    <a:pt x="21600" y="7994"/>
                  </a:lnTo>
                  <a:cubicBezTo>
                    <a:pt x="21600" y="7598"/>
                    <a:pt x="21484" y="7278"/>
                    <a:pt x="21340" y="7278"/>
                  </a:cubicBezTo>
                  <a:lnTo>
                    <a:pt x="3062" y="7278"/>
                  </a:lnTo>
                  <a:lnTo>
                    <a:pt x="0" y="0"/>
                  </a:lnTo>
                  <a:close/>
                </a:path>
              </a:pathLst>
            </a:custGeom>
            <a:noFill/>
            <a:ln w="25400" cap="flat">
              <a:solidFill>
                <a:srgbClr val="FFFFFF"/>
              </a:solidFill>
              <a:prstDash val="solid"/>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350" name="The cat eats."/>
            <p:cNvSpPr txBox="1"/>
            <p:nvPr/>
          </p:nvSpPr>
          <p:spPr>
            <a:xfrm>
              <a:off x="3372623" y="3078507"/>
              <a:ext cx="2888611"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American Typewriter"/>
                  <a:ea typeface="American Typewriter"/>
                  <a:cs typeface="American Typewriter"/>
                  <a:sym typeface="American Typewriter"/>
                </a:defRPr>
              </a:lvl1pPr>
            </a:lstStyle>
            <a:p>
              <a:r>
                <a:t>The cat eats.</a:t>
              </a:r>
            </a:p>
          </p:txBody>
        </p:sp>
      </p:grpSp>
      <p:grpSp>
        <p:nvGrpSpPr>
          <p:cNvPr id="357" name="Group"/>
          <p:cNvGrpSpPr/>
          <p:nvPr/>
        </p:nvGrpSpPr>
        <p:grpSpPr>
          <a:xfrm>
            <a:off x="7578297" y="3454596"/>
            <a:ext cx="3447605" cy="1626686"/>
            <a:chOff x="0" y="0"/>
            <a:chExt cx="7968140" cy="4129776"/>
          </a:xfrm>
        </p:grpSpPr>
        <p:sp>
          <p:nvSpPr>
            <p:cNvPr id="352" name="The cat sleeps."/>
            <p:cNvSpPr txBox="1"/>
            <p:nvPr/>
          </p:nvSpPr>
          <p:spPr>
            <a:xfrm>
              <a:off x="3372623" y="2863369"/>
              <a:ext cx="3331041"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American Typewriter"/>
                  <a:ea typeface="American Typewriter"/>
                  <a:cs typeface="American Typewriter"/>
                  <a:sym typeface="American Typewriter"/>
                </a:defRPr>
              </a:lvl1pPr>
            </a:lstStyle>
            <a:p>
              <a:r>
                <a:t>The cat sleeps.</a:t>
              </a:r>
            </a:p>
          </p:txBody>
        </p:sp>
        <p:grpSp>
          <p:nvGrpSpPr>
            <p:cNvPr id="356" name="Group"/>
            <p:cNvGrpSpPr/>
            <p:nvPr/>
          </p:nvGrpSpPr>
          <p:grpSpPr>
            <a:xfrm>
              <a:off x="0" y="0"/>
              <a:ext cx="7968140" cy="4129776"/>
              <a:chOff x="0" y="0"/>
              <a:chExt cx="7968139" cy="4129775"/>
            </a:xfrm>
          </p:grpSpPr>
          <p:pic>
            <p:nvPicPr>
              <p:cNvPr id="353" name="clipart442520.png" descr="clipart442520.png"/>
              <p:cNvPicPr>
                <a:picLocks noChangeAspect="1"/>
              </p:cNvPicPr>
              <p:nvPr/>
            </p:nvPicPr>
            <p:blipFill>
              <a:blip r:embed="rId3"/>
              <a:stretch>
                <a:fillRect/>
              </a:stretch>
            </p:blipFill>
            <p:spPr>
              <a:xfrm>
                <a:off x="0" y="115294"/>
                <a:ext cx="2964076" cy="4014482"/>
              </a:xfrm>
              <a:prstGeom prst="rect">
                <a:avLst/>
              </a:prstGeom>
              <a:ln w="12700" cap="flat">
                <a:noFill/>
                <a:miter lim="400000"/>
              </a:ln>
              <a:effectLst/>
            </p:spPr>
          </p:pic>
          <p:sp>
            <p:nvSpPr>
              <p:cNvPr id="354" name="Callout"/>
              <p:cNvSpPr/>
              <p:nvPr/>
            </p:nvSpPr>
            <p:spPr>
              <a:xfrm>
                <a:off x="2688114" y="1901933"/>
                <a:ext cx="5280026" cy="1915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58" y="9694"/>
                    </a:lnTo>
                    <a:lnTo>
                      <a:pt x="2258" y="20884"/>
                    </a:lnTo>
                    <a:cubicBezTo>
                      <a:pt x="2258" y="21279"/>
                      <a:pt x="2375" y="21600"/>
                      <a:pt x="2518" y="21600"/>
                    </a:cubicBezTo>
                    <a:lnTo>
                      <a:pt x="21340" y="21600"/>
                    </a:lnTo>
                    <a:cubicBezTo>
                      <a:pt x="21484" y="21600"/>
                      <a:pt x="21600" y="21279"/>
                      <a:pt x="21600" y="20884"/>
                    </a:cubicBezTo>
                    <a:lnTo>
                      <a:pt x="21600" y="7994"/>
                    </a:lnTo>
                    <a:cubicBezTo>
                      <a:pt x="21600" y="7598"/>
                      <a:pt x="21484" y="7278"/>
                      <a:pt x="21340" y="7278"/>
                    </a:cubicBezTo>
                    <a:lnTo>
                      <a:pt x="3062" y="7278"/>
                    </a:lnTo>
                    <a:lnTo>
                      <a:pt x="0" y="0"/>
                    </a:lnTo>
                    <a:close/>
                  </a:path>
                </a:pathLst>
              </a:custGeom>
              <a:noFill/>
              <a:ln w="25400" cap="flat">
                <a:solidFill>
                  <a:srgbClr val="FFFFFF"/>
                </a:solidFill>
                <a:prstDash val="solid"/>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pic>
            <p:nvPicPr>
              <p:cNvPr id="355" name="Image" descr="Image"/>
              <p:cNvPicPr>
                <a:picLocks noChangeAspect="1"/>
              </p:cNvPicPr>
              <p:nvPr/>
            </p:nvPicPr>
            <p:blipFill>
              <a:blip r:embed="rId6"/>
              <a:stretch>
                <a:fillRect/>
              </a:stretch>
            </p:blipFill>
            <p:spPr>
              <a:xfrm>
                <a:off x="3424401" y="0"/>
                <a:ext cx="4469217" cy="2513935"/>
              </a:xfrm>
              <a:prstGeom prst="rect">
                <a:avLst/>
              </a:prstGeom>
              <a:ln w="12700" cap="flat">
                <a:noFill/>
                <a:miter lim="400000"/>
              </a:ln>
              <a:effectLst/>
            </p:spPr>
          </p:pic>
        </p:grpSp>
      </p:grpSp>
      <p:grpSp>
        <p:nvGrpSpPr>
          <p:cNvPr id="362" name="Group"/>
          <p:cNvGrpSpPr/>
          <p:nvPr/>
        </p:nvGrpSpPr>
        <p:grpSpPr>
          <a:xfrm>
            <a:off x="7624794" y="1579497"/>
            <a:ext cx="3447605" cy="1583552"/>
            <a:chOff x="0" y="0"/>
            <a:chExt cx="7968140" cy="4020268"/>
          </a:xfrm>
        </p:grpSpPr>
        <p:pic>
          <p:nvPicPr>
            <p:cNvPr id="358" name="clipart442520.png" descr="clipart442520.png"/>
            <p:cNvPicPr>
              <a:picLocks noChangeAspect="1"/>
            </p:cNvPicPr>
            <p:nvPr/>
          </p:nvPicPr>
          <p:blipFill>
            <a:blip r:embed="rId3"/>
            <a:stretch>
              <a:fillRect/>
            </a:stretch>
          </p:blipFill>
          <p:spPr>
            <a:xfrm>
              <a:off x="0" y="5786"/>
              <a:ext cx="2964076" cy="4014482"/>
            </a:xfrm>
            <a:prstGeom prst="rect">
              <a:avLst/>
            </a:prstGeom>
            <a:ln w="12700" cap="flat">
              <a:noFill/>
              <a:miter lim="400000"/>
            </a:ln>
            <a:effectLst/>
          </p:spPr>
        </p:pic>
        <p:sp>
          <p:nvSpPr>
            <p:cNvPr id="359" name="Callout"/>
            <p:cNvSpPr/>
            <p:nvPr/>
          </p:nvSpPr>
          <p:spPr>
            <a:xfrm>
              <a:off x="2688114" y="1792426"/>
              <a:ext cx="5280026" cy="1915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58" y="9694"/>
                  </a:lnTo>
                  <a:lnTo>
                    <a:pt x="2258" y="20884"/>
                  </a:lnTo>
                  <a:cubicBezTo>
                    <a:pt x="2258" y="21279"/>
                    <a:pt x="2375" y="21600"/>
                    <a:pt x="2518" y="21600"/>
                  </a:cubicBezTo>
                  <a:lnTo>
                    <a:pt x="21340" y="21600"/>
                  </a:lnTo>
                  <a:cubicBezTo>
                    <a:pt x="21484" y="21600"/>
                    <a:pt x="21600" y="21279"/>
                    <a:pt x="21600" y="20884"/>
                  </a:cubicBezTo>
                  <a:lnTo>
                    <a:pt x="21600" y="7994"/>
                  </a:lnTo>
                  <a:cubicBezTo>
                    <a:pt x="21600" y="7598"/>
                    <a:pt x="21484" y="7278"/>
                    <a:pt x="21340" y="7278"/>
                  </a:cubicBezTo>
                  <a:lnTo>
                    <a:pt x="3062" y="7278"/>
                  </a:lnTo>
                  <a:lnTo>
                    <a:pt x="0" y="0"/>
                  </a:lnTo>
                  <a:close/>
                </a:path>
              </a:pathLst>
            </a:custGeom>
            <a:noFill/>
            <a:ln w="25400" cap="flat">
              <a:solidFill>
                <a:srgbClr val="FFFFFF"/>
              </a:solidFill>
              <a:prstDash val="solid"/>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360" name="The cat drinks."/>
            <p:cNvSpPr txBox="1"/>
            <p:nvPr/>
          </p:nvSpPr>
          <p:spPr>
            <a:xfrm>
              <a:off x="3372623" y="2753864"/>
              <a:ext cx="3433247"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American Typewriter"/>
                  <a:ea typeface="American Typewriter"/>
                  <a:cs typeface="American Typewriter"/>
                  <a:sym typeface="American Typewriter"/>
                </a:defRPr>
              </a:lvl1pPr>
            </a:lstStyle>
            <a:p>
              <a:r>
                <a:t>The cat drinks.</a:t>
              </a:r>
            </a:p>
          </p:txBody>
        </p:sp>
        <p:pic>
          <p:nvPicPr>
            <p:cNvPr id="361" name="Image" descr="Image"/>
            <p:cNvPicPr>
              <a:picLocks noChangeAspect="1"/>
            </p:cNvPicPr>
            <p:nvPr/>
          </p:nvPicPr>
          <p:blipFill>
            <a:blip r:embed="rId7"/>
            <a:stretch>
              <a:fillRect/>
            </a:stretch>
          </p:blipFill>
          <p:spPr>
            <a:xfrm>
              <a:off x="3630224" y="0"/>
              <a:ext cx="3594539" cy="2393539"/>
            </a:xfrm>
            <a:prstGeom prst="rect">
              <a:avLst/>
            </a:prstGeom>
            <a:ln w="12700" cap="flat">
              <a:noFill/>
              <a:miter lim="400000"/>
            </a:ln>
            <a:effectLst/>
          </p:spPr>
        </p:pic>
      </p:grpSp>
      <p:grpSp>
        <p:nvGrpSpPr>
          <p:cNvPr id="367" name="Group"/>
          <p:cNvGrpSpPr/>
          <p:nvPr/>
        </p:nvGrpSpPr>
        <p:grpSpPr>
          <a:xfrm>
            <a:off x="4650416" y="2405437"/>
            <a:ext cx="1696152" cy="1932166"/>
            <a:chOff x="0" y="0"/>
            <a:chExt cx="3392303" cy="3864330"/>
          </a:xfrm>
        </p:grpSpPr>
        <p:pic>
          <p:nvPicPr>
            <p:cNvPr id="364" name="dlf.pt-thought-bubble-sketch-png-4678265.png" descr="dlf.pt-thought-bubble-sketch-png-4678265.png"/>
            <p:cNvPicPr>
              <a:picLocks noChangeAspect="1"/>
            </p:cNvPicPr>
            <p:nvPr/>
          </p:nvPicPr>
          <p:blipFill>
            <a:blip r:embed="rId8"/>
            <a:srcRect/>
            <a:stretch>
              <a:fillRect/>
            </a:stretch>
          </p:blipFill>
          <p:spPr>
            <a:xfrm>
              <a:off x="0" y="0"/>
              <a:ext cx="3392303" cy="3864330"/>
            </a:xfrm>
            <a:prstGeom prst="rect">
              <a:avLst/>
            </a:prstGeom>
            <a:ln w="12700" cap="flat">
              <a:noFill/>
              <a:miter lim="400000"/>
            </a:ln>
            <a:effectLst/>
          </p:spPr>
        </p:pic>
        <p:sp>
          <p:nvSpPr>
            <p:cNvPr id="365" name="Abstract cat"/>
            <p:cNvSpPr txBox="1"/>
            <p:nvPr/>
          </p:nvSpPr>
          <p:spPr>
            <a:xfrm>
              <a:off x="214206" y="510616"/>
              <a:ext cx="2964075" cy="5488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ctr">
                <a:defRPr sz="2900">
                  <a:solidFill>
                    <a:srgbClr val="000000"/>
                  </a:solidFill>
                </a:defRPr>
              </a:lvl1pPr>
            </a:lstStyle>
            <a:p>
              <a:r>
                <a:rPr sz="1450"/>
                <a:t>Abstract cat</a:t>
              </a:r>
            </a:p>
          </p:txBody>
        </p:sp>
        <p:sp>
          <p:nvSpPr>
            <p:cNvPr id="366" name="Sitting Cat"/>
            <p:cNvSpPr/>
            <p:nvPr/>
          </p:nvSpPr>
          <p:spPr>
            <a:xfrm>
              <a:off x="1004831" y="1027971"/>
              <a:ext cx="1382825" cy="1132203"/>
            </a:xfrm>
            <a:custGeom>
              <a:avLst/>
              <a:gdLst/>
              <a:ahLst/>
              <a:cxnLst>
                <a:cxn ang="0">
                  <a:pos x="wd2" y="hd2"/>
                </a:cxn>
                <a:cxn ang="5400000">
                  <a:pos x="wd2" y="hd2"/>
                </a:cxn>
                <a:cxn ang="10800000">
                  <a:pos x="wd2" y="hd2"/>
                </a:cxn>
                <a:cxn ang="16200000">
                  <a:pos x="wd2" y="hd2"/>
                </a:cxn>
              </a:cxnLst>
              <a:rect l="0" t="0" r="r" b="b"/>
              <a:pathLst>
                <a:path w="21265" h="21587" extrusionOk="0">
                  <a:moveTo>
                    <a:pt x="17781" y="2"/>
                  </a:moveTo>
                  <a:cubicBezTo>
                    <a:pt x="17756" y="8"/>
                    <a:pt x="17731" y="21"/>
                    <a:pt x="17710" y="44"/>
                  </a:cubicBezTo>
                  <a:cubicBezTo>
                    <a:pt x="17322" y="478"/>
                    <a:pt x="16998" y="1143"/>
                    <a:pt x="16854" y="1697"/>
                  </a:cubicBezTo>
                  <a:cubicBezTo>
                    <a:pt x="16817" y="1842"/>
                    <a:pt x="16743" y="1962"/>
                    <a:pt x="16637" y="2041"/>
                  </a:cubicBezTo>
                  <a:cubicBezTo>
                    <a:pt x="15872" y="2594"/>
                    <a:pt x="15930" y="4148"/>
                    <a:pt x="15574" y="5512"/>
                  </a:cubicBezTo>
                  <a:cubicBezTo>
                    <a:pt x="15277" y="6638"/>
                    <a:pt x="14071" y="7073"/>
                    <a:pt x="13306" y="7429"/>
                  </a:cubicBezTo>
                  <a:cubicBezTo>
                    <a:pt x="12541" y="7791"/>
                    <a:pt x="7195" y="10380"/>
                    <a:pt x="7195" y="16547"/>
                  </a:cubicBezTo>
                  <a:cubicBezTo>
                    <a:pt x="7068" y="19307"/>
                    <a:pt x="6195" y="19796"/>
                    <a:pt x="4474" y="19796"/>
                  </a:cubicBezTo>
                  <a:cubicBezTo>
                    <a:pt x="2752" y="19796"/>
                    <a:pt x="1594" y="17805"/>
                    <a:pt x="1228" y="16922"/>
                  </a:cubicBezTo>
                  <a:cubicBezTo>
                    <a:pt x="776" y="15822"/>
                    <a:pt x="-319" y="16435"/>
                    <a:pt x="90" y="17529"/>
                  </a:cubicBezTo>
                  <a:cubicBezTo>
                    <a:pt x="420" y="18405"/>
                    <a:pt x="1859" y="21587"/>
                    <a:pt x="4612" y="21587"/>
                  </a:cubicBezTo>
                  <a:cubicBezTo>
                    <a:pt x="6806" y="21587"/>
                    <a:pt x="7880" y="20850"/>
                    <a:pt x="8225" y="20553"/>
                  </a:cubicBezTo>
                  <a:cubicBezTo>
                    <a:pt x="8294" y="20494"/>
                    <a:pt x="8390" y="20513"/>
                    <a:pt x="8432" y="20605"/>
                  </a:cubicBezTo>
                  <a:cubicBezTo>
                    <a:pt x="8677" y="21106"/>
                    <a:pt x="9086" y="21587"/>
                    <a:pt x="9606" y="21587"/>
                  </a:cubicBezTo>
                  <a:cubicBezTo>
                    <a:pt x="9606" y="21587"/>
                    <a:pt x="14480" y="21587"/>
                    <a:pt x="14847" y="21587"/>
                  </a:cubicBezTo>
                  <a:cubicBezTo>
                    <a:pt x="15214" y="21587"/>
                    <a:pt x="15420" y="21369"/>
                    <a:pt x="15436" y="20941"/>
                  </a:cubicBezTo>
                  <a:cubicBezTo>
                    <a:pt x="15452" y="20565"/>
                    <a:pt x="15265" y="20138"/>
                    <a:pt x="14840" y="20138"/>
                  </a:cubicBezTo>
                  <a:cubicBezTo>
                    <a:pt x="14038" y="20138"/>
                    <a:pt x="13740" y="19077"/>
                    <a:pt x="14389" y="18556"/>
                  </a:cubicBezTo>
                  <a:cubicBezTo>
                    <a:pt x="14915" y="18128"/>
                    <a:pt x="15495" y="17641"/>
                    <a:pt x="16069" y="17107"/>
                  </a:cubicBezTo>
                  <a:cubicBezTo>
                    <a:pt x="16128" y="17054"/>
                    <a:pt x="16206" y="17094"/>
                    <a:pt x="16222" y="17173"/>
                  </a:cubicBezTo>
                  <a:cubicBezTo>
                    <a:pt x="16519" y="18800"/>
                    <a:pt x="17126" y="21587"/>
                    <a:pt x="17796" y="21587"/>
                  </a:cubicBezTo>
                  <a:cubicBezTo>
                    <a:pt x="18742" y="21587"/>
                    <a:pt x="18470" y="21587"/>
                    <a:pt x="18847" y="21587"/>
                  </a:cubicBezTo>
                  <a:cubicBezTo>
                    <a:pt x="19224" y="21587"/>
                    <a:pt x="19437" y="21356"/>
                    <a:pt x="19437" y="20908"/>
                  </a:cubicBezTo>
                  <a:cubicBezTo>
                    <a:pt x="19437" y="20512"/>
                    <a:pt x="19220" y="20151"/>
                    <a:pt x="18779" y="20066"/>
                  </a:cubicBezTo>
                  <a:cubicBezTo>
                    <a:pt x="18582" y="20026"/>
                    <a:pt x="18417" y="19854"/>
                    <a:pt x="18364" y="19611"/>
                  </a:cubicBezTo>
                  <a:cubicBezTo>
                    <a:pt x="18146" y="18655"/>
                    <a:pt x="18051" y="16896"/>
                    <a:pt x="18115" y="15005"/>
                  </a:cubicBezTo>
                  <a:cubicBezTo>
                    <a:pt x="18120" y="14900"/>
                    <a:pt x="18151" y="14808"/>
                    <a:pt x="18204" y="14729"/>
                  </a:cubicBezTo>
                  <a:cubicBezTo>
                    <a:pt x="19065" y="13537"/>
                    <a:pt x="19666" y="12212"/>
                    <a:pt x="19666" y="10809"/>
                  </a:cubicBezTo>
                  <a:cubicBezTo>
                    <a:pt x="19666" y="8826"/>
                    <a:pt x="18890" y="8266"/>
                    <a:pt x="19325" y="6224"/>
                  </a:cubicBezTo>
                  <a:cubicBezTo>
                    <a:pt x="19517" y="5335"/>
                    <a:pt x="20101" y="5182"/>
                    <a:pt x="20101" y="5182"/>
                  </a:cubicBezTo>
                  <a:cubicBezTo>
                    <a:pt x="20101" y="5182"/>
                    <a:pt x="21223" y="5353"/>
                    <a:pt x="21100" y="3871"/>
                  </a:cubicBezTo>
                  <a:cubicBezTo>
                    <a:pt x="21095" y="3812"/>
                    <a:pt x="21105" y="3753"/>
                    <a:pt x="21132" y="3700"/>
                  </a:cubicBezTo>
                  <a:cubicBezTo>
                    <a:pt x="21206" y="3595"/>
                    <a:pt x="21238" y="3489"/>
                    <a:pt x="21260" y="3404"/>
                  </a:cubicBezTo>
                  <a:cubicBezTo>
                    <a:pt x="21281" y="3298"/>
                    <a:pt x="21233" y="3192"/>
                    <a:pt x="21153" y="3152"/>
                  </a:cubicBezTo>
                  <a:cubicBezTo>
                    <a:pt x="20829" y="2994"/>
                    <a:pt x="20298" y="2646"/>
                    <a:pt x="19905" y="2080"/>
                  </a:cubicBezTo>
                  <a:cubicBezTo>
                    <a:pt x="19581" y="1605"/>
                    <a:pt x="18757" y="1566"/>
                    <a:pt x="18332" y="1586"/>
                  </a:cubicBezTo>
                  <a:cubicBezTo>
                    <a:pt x="18189" y="1592"/>
                    <a:pt x="18066" y="1453"/>
                    <a:pt x="18055" y="1275"/>
                  </a:cubicBezTo>
                  <a:cubicBezTo>
                    <a:pt x="18044" y="1103"/>
                    <a:pt x="17997" y="596"/>
                    <a:pt x="17949" y="155"/>
                  </a:cubicBezTo>
                  <a:cubicBezTo>
                    <a:pt x="17937" y="46"/>
                    <a:pt x="17856" y="-13"/>
                    <a:pt x="17781" y="2"/>
                  </a:cubicBezTo>
                  <a:close/>
                </a:path>
              </a:pathLst>
            </a:custGeom>
            <a:solidFill>
              <a:srgbClr val="000000"/>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grpSp>
      <p:sp>
        <p:nvSpPr>
          <p:cNvPr id="3" name="Title 2">
            <a:extLst>
              <a:ext uri="{FF2B5EF4-FFF2-40B4-BE49-F238E27FC236}">
                <a16:creationId xmlns:a16="http://schemas.microsoft.com/office/drawing/2014/main" id="{1EBE9AC5-D90D-BF4F-A344-A8F538C48195}"/>
              </a:ext>
            </a:extLst>
          </p:cNvPr>
          <p:cNvSpPr>
            <a:spLocks noGrp="1"/>
          </p:cNvSpPr>
          <p:nvPr>
            <p:ph type="title"/>
          </p:nvPr>
        </p:nvSpPr>
        <p:spPr/>
        <p:txBody>
          <a:bodyPr/>
          <a:lstStyle/>
          <a:p>
            <a:r>
              <a:rPr lang="en-US" dirty="0"/>
              <a:t>Humans Generalize from Few Examples</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7" grpId="0" animBg="1" advAuto="0"/>
      <p:bldP spid="362" grpId="0" animBg="1" advAuto="0"/>
      <p:bldP spid="367"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Image" descr="Image"/>
          <p:cNvPicPr>
            <a:picLocks noChangeAspect="1"/>
          </p:cNvPicPr>
          <p:nvPr/>
        </p:nvPicPr>
        <p:blipFill>
          <a:blip r:embed="rId2"/>
          <a:stretch>
            <a:fillRect/>
          </a:stretch>
        </p:blipFill>
        <p:spPr>
          <a:xfrm>
            <a:off x="2146858" y="1367396"/>
            <a:ext cx="2639253" cy="1484580"/>
          </a:xfrm>
          <a:prstGeom prst="rect">
            <a:avLst/>
          </a:prstGeom>
          <a:ln w="12700">
            <a:miter lim="400000"/>
          </a:ln>
        </p:spPr>
      </p:pic>
      <p:sp>
        <p:nvSpPr>
          <p:cNvPr id="371" name="The cat eats."/>
          <p:cNvSpPr txBox="1"/>
          <p:nvPr/>
        </p:nvSpPr>
        <p:spPr>
          <a:xfrm>
            <a:off x="4848918" y="2009598"/>
            <a:ext cx="144430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latin typeface="American Typewriter"/>
                <a:ea typeface="American Typewriter"/>
                <a:cs typeface="American Typewriter"/>
                <a:sym typeface="American Typewriter"/>
              </a:defRPr>
            </a:lvl1pPr>
          </a:lstStyle>
          <a:p>
            <a:r>
              <a:t>The cat eats.</a:t>
            </a:r>
          </a:p>
        </p:txBody>
      </p:sp>
      <p:pic>
        <p:nvPicPr>
          <p:cNvPr id="372" name="hiclipart.com (9).png" descr="hiclipart.com (9).png"/>
          <p:cNvPicPr>
            <a:picLocks noChangeAspect="1"/>
          </p:cNvPicPr>
          <p:nvPr/>
        </p:nvPicPr>
        <p:blipFill>
          <a:blip r:embed="rId3"/>
          <a:stretch>
            <a:fillRect/>
          </a:stretch>
        </p:blipFill>
        <p:spPr>
          <a:xfrm>
            <a:off x="7559556" y="1367396"/>
            <a:ext cx="1696156" cy="1696155"/>
          </a:xfrm>
          <a:prstGeom prst="rect">
            <a:avLst/>
          </a:prstGeom>
          <a:ln w="12700">
            <a:miter lim="400000"/>
          </a:ln>
        </p:spPr>
      </p:pic>
      <p:sp>
        <p:nvSpPr>
          <p:cNvPr id="373" name="Line"/>
          <p:cNvSpPr/>
          <p:nvPr/>
        </p:nvSpPr>
        <p:spPr>
          <a:xfrm>
            <a:off x="6807733" y="2173745"/>
            <a:ext cx="753209" cy="1"/>
          </a:xfrm>
          <a:prstGeom prst="line">
            <a:avLst/>
          </a:prstGeom>
          <a:ln w="127000">
            <a:solidFill>
              <a:srgbClr val="FFFFFF"/>
            </a:solidFill>
            <a:miter lim="400000"/>
            <a:tailEnd type="triangle"/>
          </a:ln>
        </p:spPr>
        <p:txBody>
          <a:bodyPr lIns="25400" tIns="25400" rIns="25400" bIns="25400" anchor="ctr"/>
          <a:lstStyle/>
          <a:p>
            <a:endParaRPr/>
          </a:p>
        </p:txBody>
      </p:sp>
      <p:sp>
        <p:nvSpPr>
          <p:cNvPr id="376" name="Training"/>
          <p:cNvSpPr txBox="1"/>
          <p:nvPr/>
        </p:nvSpPr>
        <p:spPr>
          <a:xfrm>
            <a:off x="310993" y="1416680"/>
            <a:ext cx="84638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chemeClr val="accent1">
                    <a:lumOff val="13575"/>
                  </a:schemeClr>
                </a:solidFill>
                <a:latin typeface="HanziPen TC Bold"/>
                <a:ea typeface="HanziPen TC Bold"/>
                <a:cs typeface="HanziPen TC Bold"/>
                <a:sym typeface="HanziPen TC Bold"/>
              </a:defRPr>
            </a:lvl1pPr>
          </a:lstStyle>
          <a:p>
            <a:r>
              <a:t>Training</a:t>
            </a:r>
          </a:p>
        </p:txBody>
      </p:sp>
      <p:grpSp>
        <p:nvGrpSpPr>
          <p:cNvPr id="385" name="Group"/>
          <p:cNvGrpSpPr/>
          <p:nvPr/>
        </p:nvGrpSpPr>
        <p:grpSpPr>
          <a:xfrm>
            <a:off x="154147" y="3231973"/>
            <a:ext cx="11539446" cy="3537998"/>
            <a:chOff x="-63500" y="537694"/>
            <a:chExt cx="23078889" cy="7075995"/>
          </a:xfrm>
        </p:grpSpPr>
        <p:pic>
          <p:nvPicPr>
            <p:cNvPr id="377" name="Rounded Rectangle Rounded rectangle" descr="Rounded Rectangle Rounded rectangle"/>
            <p:cNvPicPr>
              <a:picLocks/>
            </p:cNvPicPr>
            <p:nvPr/>
          </p:nvPicPr>
          <p:blipFill>
            <a:blip r:embed="rId4"/>
            <a:stretch>
              <a:fillRect/>
            </a:stretch>
          </p:blipFill>
          <p:spPr>
            <a:xfrm>
              <a:off x="-63500" y="725446"/>
              <a:ext cx="23078889" cy="6888243"/>
            </a:xfrm>
            <a:prstGeom prst="rect">
              <a:avLst/>
            </a:prstGeom>
            <a:effectLst/>
          </p:spPr>
        </p:pic>
        <p:sp>
          <p:nvSpPr>
            <p:cNvPr id="379" name="Inference"/>
            <p:cNvSpPr txBox="1"/>
            <p:nvPr/>
          </p:nvSpPr>
          <p:spPr>
            <a:xfrm>
              <a:off x="266372" y="537694"/>
              <a:ext cx="1936428"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solidFill>
                    <a:schemeClr val="accent1">
                      <a:lumOff val="13575"/>
                    </a:schemeClr>
                  </a:solidFill>
                  <a:latin typeface="HanziPen TC Bold"/>
                  <a:ea typeface="HanziPen TC Bold"/>
                  <a:cs typeface="HanziPen TC Bold"/>
                  <a:sym typeface="HanziPen TC Bold"/>
                </a:defRPr>
              </a:lvl1pPr>
            </a:lstStyle>
            <a:p>
              <a:r>
                <a:rPr dirty="0"/>
                <a:t>Inference</a:t>
              </a:r>
            </a:p>
          </p:txBody>
        </p:sp>
        <p:grpSp>
          <p:nvGrpSpPr>
            <p:cNvPr id="384" name="Group"/>
            <p:cNvGrpSpPr/>
            <p:nvPr/>
          </p:nvGrpSpPr>
          <p:grpSpPr>
            <a:xfrm>
              <a:off x="812793" y="1143779"/>
              <a:ext cx="8632096" cy="3392311"/>
              <a:chOff x="0" y="0"/>
              <a:chExt cx="8632095" cy="3392310"/>
            </a:xfrm>
          </p:grpSpPr>
          <p:pic>
            <p:nvPicPr>
              <p:cNvPr id="380" name="hiclipart.com (9).png" descr="hiclipart.com (9).png"/>
              <p:cNvPicPr>
                <a:picLocks noChangeAspect="1"/>
              </p:cNvPicPr>
              <p:nvPr/>
            </p:nvPicPr>
            <p:blipFill>
              <a:blip r:embed="rId3"/>
              <a:stretch>
                <a:fillRect/>
              </a:stretch>
            </p:blipFill>
            <p:spPr>
              <a:xfrm>
                <a:off x="4404215" y="0"/>
                <a:ext cx="3392311" cy="3392310"/>
              </a:xfrm>
              <a:prstGeom prst="rect">
                <a:avLst/>
              </a:prstGeom>
              <a:ln w="12700" cap="flat">
                <a:noFill/>
                <a:miter lim="400000"/>
              </a:ln>
              <a:effectLst/>
            </p:spPr>
          </p:pic>
          <p:sp>
            <p:nvSpPr>
              <p:cNvPr id="381" name="Line"/>
              <p:cNvSpPr/>
              <p:nvPr/>
            </p:nvSpPr>
            <p:spPr>
              <a:xfrm>
                <a:off x="2981472" y="1474670"/>
                <a:ext cx="1506418" cy="1"/>
              </a:xfrm>
              <a:prstGeom prst="line">
                <a:avLst/>
              </a:prstGeom>
              <a:noFill/>
              <a:ln w="1270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pic>
            <p:nvPicPr>
              <p:cNvPr id="382" name="Image" descr="Image"/>
              <p:cNvPicPr>
                <a:picLocks noChangeAspect="1"/>
              </p:cNvPicPr>
              <p:nvPr/>
            </p:nvPicPr>
            <p:blipFill>
              <a:blip r:embed="rId5"/>
              <a:stretch>
                <a:fillRect/>
              </a:stretch>
            </p:blipFill>
            <p:spPr>
              <a:xfrm>
                <a:off x="0" y="277900"/>
                <a:ext cx="3594538" cy="2393540"/>
              </a:xfrm>
              <a:prstGeom prst="rect">
                <a:avLst/>
              </a:prstGeom>
              <a:ln w="12700" cap="flat">
                <a:noFill/>
                <a:miter lim="400000"/>
              </a:ln>
              <a:effectLst/>
            </p:spPr>
          </p:pic>
          <p:sp>
            <p:nvSpPr>
              <p:cNvPr id="383" name="???"/>
              <p:cNvSpPr txBox="1"/>
              <p:nvPr/>
            </p:nvSpPr>
            <p:spPr>
              <a:xfrm>
                <a:off x="7942803" y="1146376"/>
                <a:ext cx="689292"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t>???</a:t>
                </a:r>
              </a:p>
            </p:txBody>
          </p:sp>
        </p:grpSp>
      </p:grpSp>
      <p:grpSp>
        <p:nvGrpSpPr>
          <p:cNvPr id="390" name="Group"/>
          <p:cNvGrpSpPr/>
          <p:nvPr/>
        </p:nvGrpSpPr>
        <p:grpSpPr>
          <a:xfrm>
            <a:off x="2884262" y="4972672"/>
            <a:ext cx="4337890" cy="1696156"/>
            <a:chOff x="0" y="0"/>
            <a:chExt cx="8675779" cy="3392310"/>
          </a:xfrm>
        </p:grpSpPr>
        <p:pic>
          <p:nvPicPr>
            <p:cNvPr id="386" name="Image" descr="Image"/>
            <p:cNvPicPr>
              <a:picLocks noChangeAspect="1"/>
            </p:cNvPicPr>
            <p:nvPr/>
          </p:nvPicPr>
          <p:blipFill>
            <a:blip r:embed="rId6"/>
            <a:stretch>
              <a:fillRect/>
            </a:stretch>
          </p:blipFill>
          <p:spPr>
            <a:xfrm>
              <a:off x="0" y="590144"/>
              <a:ext cx="3932481" cy="2212022"/>
            </a:xfrm>
            <a:prstGeom prst="rect">
              <a:avLst/>
            </a:prstGeom>
            <a:ln w="12700" cap="flat">
              <a:noFill/>
              <a:miter lim="400000"/>
            </a:ln>
            <a:effectLst/>
          </p:spPr>
        </p:pic>
        <p:pic>
          <p:nvPicPr>
            <p:cNvPr id="387" name="hiclipart.com (9).png" descr="hiclipart.com (9).png"/>
            <p:cNvPicPr>
              <a:picLocks noChangeAspect="1"/>
            </p:cNvPicPr>
            <p:nvPr/>
          </p:nvPicPr>
          <p:blipFill>
            <a:blip r:embed="rId3"/>
            <a:stretch>
              <a:fillRect/>
            </a:stretch>
          </p:blipFill>
          <p:spPr>
            <a:xfrm>
              <a:off x="4574899" y="0"/>
              <a:ext cx="3392311" cy="3392310"/>
            </a:xfrm>
            <a:prstGeom prst="rect">
              <a:avLst/>
            </a:prstGeom>
            <a:ln w="12700" cap="flat">
              <a:noFill/>
              <a:miter lim="400000"/>
            </a:ln>
            <a:effectLst/>
          </p:spPr>
        </p:pic>
        <p:sp>
          <p:nvSpPr>
            <p:cNvPr id="388" name="Line"/>
            <p:cNvSpPr/>
            <p:nvPr/>
          </p:nvSpPr>
          <p:spPr>
            <a:xfrm>
              <a:off x="3907736" y="1696155"/>
              <a:ext cx="1009725" cy="1"/>
            </a:xfrm>
            <a:prstGeom prst="line">
              <a:avLst/>
            </a:prstGeom>
            <a:noFill/>
            <a:ln w="1270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389" name="???"/>
            <p:cNvSpPr txBox="1"/>
            <p:nvPr/>
          </p:nvSpPr>
          <p:spPr>
            <a:xfrm>
              <a:off x="7986487" y="1367862"/>
              <a:ext cx="689292"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t>???</a:t>
              </a:r>
            </a:p>
          </p:txBody>
        </p:sp>
      </p:grpSp>
      <p:grpSp>
        <p:nvGrpSpPr>
          <p:cNvPr id="395" name="Group"/>
          <p:cNvGrpSpPr/>
          <p:nvPr/>
        </p:nvGrpSpPr>
        <p:grpSpPr>
          <a:xfrm>
            <a:off x="6455593" y="3535016"/>
            <a:ext cx="4280907" cy="1696156"/>
            <a:chOff x="0" y="0"/>
            <a:chExt cx="8561811" cy="3392310"/>
          </a:xfrm>
        </p:grpSpPr>
        <p:pic>
          <p:nvPicPr>
            <p:cNvPr id="391" name="Image" descr="Image"/>
            <p:cNvPicPr>
              <a:picLocks noChangeAspect="1"/>
            </p:cNvPicPr>
            <p:nvPr/>
          </p:nvPicPr>
          <p:blipFill>
            <a:blip r:embed="rId7"/>
            <a:stretch>
              <a:fillRect/>
            </a:stretch>
          </p:blipFill>
          <p:spPr>
            <a:xfrm>
              <a:off x="0" y="92681"/>
              <a:ext cx="3456804" cy="2717913"/>
            </a:xfrm>
            <a:prstGeom prst="rect">
              <a:avLst/>
            </a:prstGeom>
            <a:ln w="12700" cap="flat">
              <a:noFill/>
              <a:miter lim="400000"/>
            </a:ln>
            <a:effectLst/>
          </p:spPr>
        </p:pic>
        <p:pic>
          <p:nvPicPr>
            <p:cNvPr id="392" name="hiclipart.com (9).png" descr="hiclipart.com (9).png"/>
            <p:cNvPicPr>
              <a:picLocks noChangeAspect="1"/>
            </p:cNvPicPr>
            <p:nvPr/>
          </p:nvPicPr>
          <p:blipFill>
            <a:blip r:embed="rId3"/>
            <a:stretch>
              <a:fillRect/>
            </a:stretch>
          </p:blipFill>
          <p:spPr>
            <a:xfrm>
              <a:off x="4333931" y="0"/>
              <a:ext cx="3392311" cy="3392310"/>
            </a:xfrm>
            <a:prstGeom prst="rect">
              <a:avLst/>
            </a:prstGeom>
            <a:ln w="12700" cap="flat">
              <a:noFill/>
              <a:miter lim="400000"/>
            </a:ln>
            <a:effectLst/>
          </p:spPr>
        </p:pic>
        <p:sp>
          <p:nvSpPr>
            <p:cNvPr id="393" name="Line"/>
            <p:cNvSpPr/>
            <p:nvPr/>
          </p:nvSpPr>
          <p:spPr>
            <a:xfrm>
              <a:off x="2911188" y="1474669"/>
              <a:ext cx="1506418" cy="1"/>
            </a:xfrm>
            <a:prstGeom prst="line">
              <a:avLst/>
            </a:prstGeom>
            <a:noFill/>
            <a:ln w="1270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394" name="???"/>
            <p:cNvSpPr txBox="1"/>
            <p:nvPr/>
          </p:nvSpPr>
          <p:spPr>
            <a:xfrm>
              <a:off x="7872519" y="1146376"/>
              <a:ext cx="689292" cy="6565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t>???</a:t>
              </a:r>
            </a:p>
          </p:txBody>
        </p:sp>
      </p:grpSp>
      <p:sp>
        <p:nvSpPr>
          <p:cNvPr id="2" name="Title 1">
            <a:extLst>
              <a:ext uri="{FF2B5EF4-FFF2-40B4-BE49-F238E27FC236}">
                <a16:creationId xmlns:a16="http://schemas.microsoft.com/office/drawing/2014/main" id="{D99175A8-6427-5B4E-B88F-DB88B6A3BCF6}"/>
              </a:ext>
            </a:extLst>
          </p:cNvPr>
          <p:cNvSpPr>
            <a:spLocks noGrp="1"/>
          </p:cNvSpPr>
          <p:nvPr>
            <p:ph type="title"/>
          </p:nvPr>
        </p:nvSpPr>
        <p:spPr/>
        <p:txBody>
          <a:bodyPr/>
          <a:lstStyle/>
          <a:p>
            <a:r>
              <a:rPr lang="en-US" dirty="0"/>
              <a:t>Machines Need Many Examples</a:t>
            </a:r>
          </a:p>
        </p:txBody>
      </p:sp>
      <p:cxnSp>
        <p:nvCxnSpPr>
          <p:cNvPr id="5" name="Straight Connector 4">
            <a:extLst>
              <a:ext uri="{FF2B5EF4-FFF2-40B4-BE49-F238E27FC236}">
                <a16:creationId xmlns:a16="http://schemas.microsoft.com/office/drawing/2014/main" id="{8D3585AC-039B-F441-9979-33E2E9C13578}"/>
              </a:ext>
            </a:extLst>
          </p:cNvPr>
          <p:cNvCxnSpPr/>
          <p:nvPr/>
        </p:nvCxnSpPr>
        <p:spPr>
          <a:xfrm>
            <a:off x="439336" y="3097376"/>
            <a:ext cx="1131332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0" animBg="1" advAuto="0"/>
      <p:bldP spid="390" grpId="0" animBg="1" advAuto="0"/>
      <p:bldP spid="395"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67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a:bodyPr>
          <a:lstStyle/>
          <a:p>
            <a:r>
              <a:rPr lang="en-US" b="0" dirty="0">
                <a:solidFill>
                  <a:srgbClr val="FF0000"/>
                </a:solidFill>
              </a:rPr>
              <a:t>x</a:t>
            </a:r>
            <a:r>
              <a:rPr lang="en-US" b="0" dirty="0">
                <a:solidFill>
                  <a:srgbClr val="009545"/>
                </a:solidFill>
              </a:rPr>
              <a:t> </a:t>
            </a:r>
            <a:r>
              <a:rPr lang="en-US" b="0" dirty="0"/>
              <a:t>Our computational models </a:t>
            </a:r>
            <a:br>
              <a:rPr lang="en-US" b="0" dirty="0"/>
            </a:br>
            <a:r>
              <a:rPr lang="en-US" b="0" dirty="0"/>
              <a:t>are </a:t>
            </a:r>
            <a:r>
              <a:rPr lang="en-US" dirty="0"/>
              <a:t>data-hungry</a:t>
            </a:r>
            <a:r>
              <a:rPr lang="en-US" b="0" dirty="0"/>
              <a:t>!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2056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2E66-81B4-4549-9895-30F1529C001A}"/>
              </a:ext>
            </a:extLst>
          </p:cNvPr>
          <p:cNvSpPr>
            <a:spLocks noGrp="1"/>
          </p:cNvSpPr>
          <p:nvPr>
            <p:ph type="title"/>
          </p:nvPr>
        </p:nvSpPr>
        <p:spPr/>
        <p:txBody>
          <a:bodyPr/>
          <a:lstStyle/>
          <a:p>
            <a:r>
              <a:rPr lang="en-US" sz="3200" dirty="0"/>
              <a:t>NLP in Production</a:t>
            </a:r>
          </a:p>
        </p:txBody>
      </p:sp>
      <p:sp>
        <p:nvSpPr>
          <p:cNvPr id="4" name="Slide Number Placeholder 3">
            <a:extLst>
              <a:ext uri="{FF2B5EF4-FFF2-40B4-BE49-F238E27FC236}">
                <a16:creationId xmlns:a16="http://schemas.microsoft.com/office/drawing/2014/main" id="{093AED24-DBFF-044A-BBF2-84F31D140526}"/>
              </a:ext>
            </a:extLst>
          </p:cNvPr>
          <p:cNvSpPr>
            <a:spLocks noGrp="1"/>
          </p:cNvSpPr>
          <p:nvPr>
            <p:ph type="sldNum" sz="quarter" idx="12"/>
          </p:nvPr>
        </p:nvSpPr>
        <p:spPr/>
        <p:txBody>
          <a:bodyPr/>
          <a:lstStyle/>
          <a:p>
            <a:pPr>
              <a:defRPr/>
            </a:pPr>
            <a:fld id="{0121240C-47AF-2F4D-83B3-CC3EDF50F794}" type="slidenum">
              <a:rPr lang="en-US" smtClean="0"/>
              <a:pPr>
                <a:defRPr/>
              </a:pPr>
              <a:t>68</a:t>
            </a:fld>
            <a:endParaRPr lang="en-US" dirty="0"/>
          </a:p>
        </p:txBody>
      </p:sp>
      <p:cxnSp>
        <p:nvCxnSpPr>
          <p:cNvPr id="6" name="Straight Arrow Connector 5">
            <a:extLst>
              <a:ext uri="{FF2B5EF4-FFF2-40B4-BE49-F238E27FC236}">
                <a16:creationId xmlns:a16="http://schemas.microsoft.com/office/drawing/2014/main" id="{F2FFCAFC-B6C8-1C43-BB20-736FA180534B}"/>
              </a:ext>
            </a:extLst>
          </p:cNvPr>
          <p:cNvCxnSpPr/>
          <p:nvPr/>
        </p:nvCxnSpPr>
        <p:spPr>
          <a:xfrm>
            <a:off x="1013791" y="2796209"/>
            <a:ext cx="10164418" cy="0"/>
          </a:xfrm>
          <a:prstGeom prst="straightConnector1">
            <a:avLst/>
          </a:prstGeom>
          <a:ln w="57150">
            <a:solidFill>
              <a:schemeClr val="accent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AD6C36-2A16-814C-9E3A-3EF7C12E2BD5}"/>
              </a:ext>
            </a:extLst>
          </p:cNvPr>
          <p:cNvSpPr txBox="1"/>
          <p:nvPr/>
        </p:nvSpPr>
        <p:spPr>
          <a:xfrm>
            <a:off x="811696" y="2165119"/>
            <a:ext cx="2116285" cy="461665"/>
          </a:xfrm>
          <a:prstGeom prst="rect">
            <a:avLst/>
          </a:prstGeom>
          <a:noFill/>
        </p:spPr>
        <p:txBody>
          <a:bodyPr wrap="none" rtlCol="0">
            <a:spAutoFit/>
          </a:bodyPr>
          <a:lstStyle/>
          <a:p>
            <a:r>
              <a:rPr lang="en-US" sz="2400" dirty="0"/>
              <a:t>Auto-complete</a:t>
            </a:r>
          </a:p>
        </p:txBody>
      </p:sp>
      <p:sp>
        <p:nvSpPr>
          <p:cNvPr id="8" name="TextBox 7">
            <a:extLst>
              <a:ext uri="{FF2B5EF4-FFF2-40B4-BE49-F238E27FC236}">
                <a16:creationId xmlns:a16="http://schemas.microsoft.com/office/drawing/2014/main" id="{75D80248-6268-8F4F-B881-36FCBE1679C8}"/>
              </a:ext>
            </a:extLst>
          </p:cNvPr>
          <p:cNvSpPr txBox="1"/>
          <p:nvPr/>
        </p:nvSpPr>
        <p:spPr>
          <a:xfrm>
            <a:off x="2299253" y="2960179"/>
            <a:ext cx="2798330" cy="461665"/>
          </a:xfrm>
          <a:prstGeom prst="rect">
            <a:avLst/>
          </a:prstGeom>
          <a:noFill/>
        </p:spPr>
        <p:txBody>
          <a:bodyPr wrap="none" rtlCol="0">
            <a:spAutoFit/>
          </a:bodyPr>
          <a:lstStyle/>
          <a:p>
            <a:r>
              <a:rPr lang="en-US" sz="2400" dirty="0"/>
              <a:t>Grammar Correction</a:t>
            </a:r>
          </a:p>
        </p:txBody>
      </p:sp>
      <p:sp>
        <p:nvSpPr>
          <p:cNvPr id="9" name="TextBox 8">
            <a:extLst>
              <a:ext uri="{FF2B5EF4-FFF2-40B4-BE49-F238E27FC236}">
                <a16:creationId xmlns:a16="http://schemas.microsoft.com/office/drawing/2014/main" id="{4F4C11CA-FA31-CE48-976D-40B6B94FE936}"/>
              </a:ext>
            </a:extLst>
          </p:cNvPr>
          <p:cNvSpPr txBox="1"/>
          <p:nvPr/>
        </p:nvSpPr>
        <p:spPr>
          <a:xfrm>
            <a:off x="4764158" y="2152732"/>
            <a:ext cx="1059906" cy="461665"/>
          </a:xfrm>
          <a:prstGeom prst="rect">
            <a:avLst/>
          </a:prstGeom>
          <a:noFill/>
        </p:spPr>
        <p:txBody>
          <a:bodyPr wrap="none" rtlCol="0">
            <a:spAutoFit/>
          </a:bodyPr>
          <a:lstStyle/>
          <a:p>
            <a:r>
              <a:rPr lang="en-US" sz="2400" dirty="0"/>
              <a:t>Search</a:t>
            </a:r>
          </a:p>
        </p:txBody>
      </p:sp>
      <p:sp>
        <p:nvSpPr>
          <p:cNvPr id="10" name="TextBox 9">
            <a:extLst>
              <a:ext uri="{FF2B5EF4-FFF2-40B4-BE49-F238E27FC236}">
                <a16:creationId xmlns:a16="http://schemas.microsoft.com/office/drawing/2014/main" id="{EE16A726-FB0E-C14A-B48F-D198B0B03475}"/>
              </a:ext>
            </a:extLst>
          </p:cNvPr>
          <p:cNvSpPr txBox="1"/>
          <p:nvPr/>
        </p:nvSpPr>
        <p:spPr>
          <a:xfrm>
            <a:off x="5844211" y="2960179"/>
            <a:ext cx="1604606" cy="461665"/>
          </a:xfrm>
          <a:prstGeom prst="rect">
            <a:avLst/>
          </a:prstGeom>
          <a:noFill/>
        </p:spPr>
        <p:txBody>
          <a:bodyPr wrap="none" rtlCol="0">
            <a:spAutoFit/>
          </a:bodyPr>
          <a:lstStyle/>
          <a:p>
            <a:r>
              <a:rPr lang="en-US" sz="2400" dirty="0"/>
              <a:t>Translation</a:t>
            </a:r>
          </a:p>
        </p:txBody>
      </p:sp>
      <p:sp>
        <p:nvSpPr>
          <p:cNvPr id="11" name="TextBox 10">
            <a:extLst>
              <a:ext uri="{FF2B5EF4-FFF2-40B4-BE49-F238E27FC236}">
                <a16:creationId xmlns:a16="http://schemas.microsoft.com/office/drawing/2014/main" id="{927A4666-944F-924E-B73C-89B79FD94FAA}"/>
              </a:ext>
            </a:extLst>
          </p:cNvPr>
          <p:cNvSpPr txBox="1"/>
          <p:nvPr/>
        </p:nvSpPr>
        <p:spPr>
          <a:xfrm>
            <a:off x="7261906" y="2165119"/>
            <a:ext cx="2758384" cy="461665"/>
          </a:xfrm>
          <a:prstGeom prst="rect">
            <a:avLst/>
          </a:prstGeom>
          <a:noFill/>
        </p:spPr>
        <p:txBody>
          <a:bodyPr wrap="none" rtlCol="0">
            <a:spAutoFit/>
          </a:bodyPr>
          <a:lstStyle/>
          <a:p>
            <a:r>
              <a:rPr lang="en-US" sz="2400" dirty="0"/>
              <a:t>Question Answering</a:t>
            </a:r>
          </a:p>
        </p:txBody>
      </p:sp>
      <p:sp>
        <p:nvSpPr>
          <p:cNvPr id="12" name="TextBox 11">
            <a:extLst>
              <a:ext uri="{FF2B5EF4-FFF2-40B4-BE49-F238E27FC236}">
                <a16:creationId xmlns:a16="http://schemas.microsoft.com/office/drawing/2014/main" id="{4D231C04-12E1-1043-8C14-80E68A195C02}"/>
              </a:ext>
            </a:extLst>
          </p:cNvPr>
          <p:cNvSpPr txBox="1"/>
          <p:nvPr/>
        </p:nvSpPr>
        <p:spPr>
          <a:xfrm>
            <a:off x="9979661" y="2983552"/>
            <a:ext cx="1013419" cy="461665"/>
          </a:xfrm>
          <a:prstGeom prst="rect">
            <a:avLst/>
          </a:prstGeom>
          <a:noFill/>
        </p:spPr>
        <p:txBody>
          <a:bodyPr wrap="none" rtlCol="0">
            <a:spAutoFit/>
          </a:bodyPr>
          <a:lstStyle/>
          <a:p>
            <a:r>
              <a:rPr lang="en-US" sz="2400" dirty="0"/>
              <a:t>Dialog</a:t>
            </a:r>
          </a:p>
        </p:txBody>
      </p:sp>
      <p:sp>
        <p:nvSpPr>
          <p:cNvPr id="3" name="TextBox 2">
            <a:extLst>
              <a:ext uri="{FF2B5EF4-FFF2-40B4-BE49-F238E27FC236}">
                <a16:creationId xmlns:a16="http://schemas.microsoft.com/office/drawing/2014/main" id="{695BC845-05DE-CD4A-B224-593B75B22394}"/>
              </a:ext>
            </a:extLst>
          </p:cNvPr>
          <p:cNvSpPr txBox="1"/>
          <p:nvPr/>
        </p:nvSpPr>
        <p:spPr>
          <a:xfrm>
            <a:off x="1342068" y="4547455"/>
            <a:ext cx="9746579" cy="646331"/>
          </a:xfrm>
          <a:prstGeom prst="rect">
            <a:avLst/>
          </a:prstGeom>
          <a:noFill/>
        </p:spPr>
        <p:txBody>
          <a:bodyPr wrap="none" rtlCol="0">
            <a:spAutoFit/>
          </a:bodyPr>
          <a:lstStyle/>
          <a:p>
            <a:r>
              <a:rPr lang="en-US" sz="3600" dirty="0"/>
              <a:t>They work well in domains where data is available. </a:t>
            </a:r>
          </a:p>
        </p:txBody>
      </p:sp>
    </p:spTree>
    <p:extLst>
      <p:ext uri="{BB962C8B-B14F-4D97-AF65-F5344CB8AC3E}">
        <p14:creationId xmlns:p14="http://schemas.microsoft.com/office/powerpoint/2010/main" val="317126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697C-2285-6348-BF4C-6851FB0E7888}"/>
              </a:ext>
            </a:extLst>
          </p:cNvPr>
          <p:cNvSpPr>
            <a:spLocks noGrp="1"/>
          </p:cNvSpPr>
          <p:nvPr>
            <p:ph type="title"/>
          </p:nvPr>
        </p:nvSpPr>
        <p:spPr/>
        <p:txBody>
          <a:bodyPr/>
          <a:lstStyle/>
          <a:p>
            <a:r>
              <a:rPr lang="en-US" dirty="0"/>
              <a:t>Data scarcity in other languages </a:t>
            </a:r>
          </a:p>
        </p:txBody>
      </p:sp>
      <p:sp>
        <p:nvSpPr>
          <p:cNvPr id="3" name="Content Placeholder 2">
            <a:extLst>
              <a:ext uri="{FF2B5EF4-FFF2-40B4-BE49-F238E27FC236}">
                <a16:creationId xmlns:a16="http://schemas.microsoft.com/office/drawing/2014/main" id="{2D446A7D-DBC8-5143-9B61-6EA95181B7A7}"/>
              </a:ext>
            </a:extLst>
          </p:cNvPr>
          <p:cNvSpPr>
            <a:spLocks noGrp="1"/>
          </p:cNvSpPr>
          <p:nvPr>
            <p:ph idx="1"/>
          </p:nvPr>
        </p:nvSpPr>
        <p:spPr/>
        <p:txBody>
          <a:bodyPr/>
          <a:lstStyle/>
          <a:p>
            <a:r>
              <a:rPr lang="en-US" b="1" dirty="0"/>
              <a:t>Example: </a:t>
            </a:r>
            <a:r>
              <a:rPr lang="en-US" dirty="0"/>
              <a:t>Google Translate </a:t>
            </a:r>
          </a:p>
        </p:txBody>
      </p:sp>
      <p:sp>
        <p:nvSpPr>
          <p:cNvPr id="4" name="Slide Number Placeholder 3">
            <a:extLst>
              <a:ext uri="{FF2B5EF4-FFF2-40B4-BE49-F238E27FC236}">
                <a16:creationId xmlns:a16="http://schemas.microsoft.com/office/drawing/2014/main" id="{AE24F9C9-6C3A-1E4D-997D-1E7D73CDE1B0}"/>
              </a:ext>
            </a:extLst>
          </p:cNvPr>
          <p:cNvSpPr>
            <a:spLocks noGrp="1"/>
          </p:cNvSpPr>
          <p:nvPr>
            <p:ph type="sldNum" sz="quarter" idx="12"/>
          </p:nvPr>
        </p:nvSpPr>
        <p:spPr/>
        <p:txBody>
          <a:bodyPr/>
          <a:lstStyle/>
          <a:p>
            <a:pPr>
              <a:defRPr/>
            </a:pPr>
            <a:fld id="{0121240C-47AF-2F4D-83B3-CC3EDF50F794}" type="slidenum">
              <a:rPr lang="en-US" smtClean="0"/>
              <a:pPr>
                <a:defRPr/>
              </a:pPr>
              <a:t>69</a:t>
            </a:fld>
            <a:endParaRPr lang="en-US" dirty="0"/>
          </a:p>
        </p:txBody>
      </p:sp>
      <p:pic>
        <p:nvPicPr>
          <p:cNvPr id="5" name="Image" descr="Image">
            <a:extLst>
              <a:ext uri="{FF2B5EF4-FFF2-40B4-BE49-F238E27FC236}">
                <a16:creationId xmlns:a16="http://schemas.microsoft.com/office/drawing/2014/main" id="{017E95DC-CCA4-4144-B66E-EF411842C77D}"/>
              </a:ext>
            </a:extLst>
          </p:cNvPr>
          <p:cNvPicPr>
            <a:picLocks noChangeAspect="1"/>
          </p:cNvPicPr>
          <p:nvPr/>
        </p:nvPicPr>
        <p:blipFill>
          <a:blip r:embed="rId2"/>
          <a:stretch>
            <a:fillRect/>
          </a:stretch>
        </p:blipFill>
        <p:spPr>
          <a:xfrm>
            <a:off x="1054259" y="2299519"/>
            <a:ext cx="6066068" cy="3452072"/>
          </a:xfrm>
          <a:prstGeom prst="rect">
            <a:avLst/>
          </a:prstGeom>
          <a:ln w="12700">
            <a:miter lim="400000"/>
          </a:ln>
        </p:spPr>
      </p:pic>
      <p:sp>
        <p:nvSpPr>
          <p:cNvPr id="6" name="Rectangle 5">
            <a:extLst>
              <a:ext uri="{FF2B5EF4-FFF2-40B4-BE49-F238E27FC236}">
                <a16:creationId xmlns:a16="http://schemas.microsoft.com/office/drawing/2014/main" id="{66E34E5F-325B-324D-94C6-49E1D0CFCB1E}"/>
              </a:ext>
            </a:extLst>
          </p:cNvPr>
          <p:cNvSpPr/>
          <p:nvPr/>
        </p:nvSpPr>
        <p:spPr>
          <a:xfrm>
            <a:off x="729522" y="6385623"/>
            <a:ext cx="10732956" cy="338554"/>
          </a:xfrm>
          <a:prstGeom prst="rect">
            <a:avLst/>
          </a:prstGeom>
        </p:spPr>
        <p:txBody>
          <a:bodyPr wrap="square">
            <a:spAutoFit/>
          </a:bodyPr>
          <a:lstStyle/>
          <a:p>
            <a:r>
              <a:rPr lang="en-US" sz="1600" dirty="0">
                <a:solidFill>
                  <a:schemeClr val="bg1">
                    <a:lumMod val="50000"/>
                  </a:schemeClr>
                </a:solidFill>
                <a:cs typeface="Consolas" panose="020B0609020204030204" pitchFamily="49" charset="0"/>
              </a:rPr>
              <a:t>Massively multilingual neural machine translation in the wild: Findings and challenges. </a:t>
            </a:r>
            <a:r>
              <a:rPr lang="en-US" sz="1600" dirty="0" err="1">
                <a:solidFill>
                  <a:schemeClr val="bg1">
                    <a:lumMod val="50000"/>
                  </a:schemeClr>
                </a:solidFill>
                <a:cs typeface="Consolas" panose="020B0609020204030204" pitchFamily="49" charset="0"/>
              </a:rPr>
              <a:t>Arivazhagan</a:t>
            </a:r>
            <a:r>
              <a:rPr lang="en-US" sz="1600" dirty="0">
                <a:solidFill>
                  <a:schemeClr val="bg1">
                    <a:lumMod val="50000"/>
                  </a:schemeClr>
                </a:solidFill>
                <a:cs typeface="Consolas" panose="020B0609020204030204" pitchFamily="49" charset="0"/>
              </a:rPr>
              <a:t>, Naveen, et al. </a:t>
            </a:r>
            <a:r>
              <a:rPr lang="en-US" sz="1600" dirty="0" err="1">
                <a:solidFill>
                  <a:schemeClr val="bg1">
                    <a:lumMod val="50000"/>
                  </a:schemeClr>
                </a:solidFill>
                <a:cs typeface="Consolas" panose="020B0609020204030204" pitchFamily="49" charset="0"/>
              </a:rPr>
              <a:t>arXiv</a:t>
            </a:r>
            <a:r>
              <a:rPr lang="en-US" sz="1600" dirty="0">
                <a:solidFill>
                  <a:schemeClr val="bg1">
                    <a:lumMod val="50000"/>
                  </a:schemeClr>
                </a:solidFill>
                <a:cs typeface="Consolas" panose="020B0609020204030204" pitchFamily="49" charset="0"/>
              </a:rPr>
              <a:t> 2019.</a:t>
            </a:r>
            <a:endParaRPr lang="en-US" sz="1600" dirty="0">
              <a:solidFill>
                <a:schemeClr val="bg1">
                  <a:lumMod val="50000"/>
                </a:schemeClr>
              </a:solidFill>
              <a:effectLst/>
              <a:cs typeface="Consolas" panose="020B0609020204030204" pitchFamily="49" charset="0"/>
            </a:endParaRPr>
          </a:p>
        </p:txBody>
      </p:sp>
      <p:sp>
        <p:nvSpPr>
          <p:cNvPr id="7" name="Rectangle 6">
            <a:extLst>
              <a:ext uri="{FF2B5EF4-FFF2-40B4-BE49-F238E27FC236}">
                <a16:creationId xmlns:a16="http://schemas.microsoft.com/office/drawing/2014/main" id="{1201BDDC-1365-F74D-9572-7946A9C187D0}"/>
              </a:ext>
            </a:extLst>
          </p:cNvPr>
          <p:cNvSpPr/>
          <p:nvPr/>
        </p:nvSpPr>
        <p:spPr>
          <a:xfrm>
            <a:off x="7336386" y="2753933"/>
            <a:ext cx="4858063" cy="1815882"/>
          </a:xfrm>
          <a:prstGeom prst="rect">
            <a:avLst/>
          </a:prstGeom>
        </p:spPr>
        <p:txBody>
          <a:bodyPr wrap="square">
            <a:spAutoFit/>
          </a:bodyPr>
          <a:lstStyle/>
          <a:p>
            <a:r>
              <a:rPr lang="en-US" sz="2800" i="1" dirty="0"/>
              <a:t>“The number of parallel sentences […] ranges from around tens of thousands to almost 2 billion.”</a:t>
            </a:r>
          </a:p>
        </p:txBody>
      </p:sp>
    </p:spTree>
    <p:extLst>
      <p:ext uri="{BB962C8B-B14F-4D97-AF65-F5344CB8AC3E}">
        <p14:creationId xmlns:p14="http://schemas.microsoft.com/office/powerpoint/2010/main" val="15125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dirty="0"/>
              <a:t>Self-Supervised Models</a:t>
            </a:r>
          </a:p>
        </p:txBody>
      </p:sp>
    </p:spTree>
    <p:extLst>
      <p:ext uri="{BB962C8B-B14F-4D97-AF65-F5344CB8AC3E}">
        <p14:creationId xmlns:p14="http://schemas.microsoft.com/office/powerpoint/2010/main" val="1811399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0D514-6E80-E84F-9AEA-C3B4F7A8C0FA}"/>
              </a:ext>
            </a:extLst>
          </p:cNvPr>
          <p:cNvSpPr>
            <a:spLocks noGrp="1"/>
          </p:cNvSpPr>
          <p:nvPr>
            <p:ph type="title"/>
          </p:nvPr>
        </p:nvSpPr>
        <p:spPr/>
        <p:txBody>
          <a:bodyPr/>
          <a:lstStyle/>
          <a:p>
            <a:r>
              <a:rPr lang="en-US" dirty="0"/>
              <a:t>Brittleness with respect to small changes</a:t>
            </a:r>
          </a:p>
        </p:txBody>
      </p:sp>
      <p:sp>
        <p:nvSpPr>
          <p:cNvPr id="2" name="Content Placeholder 1">
            <a:extLst>
              <a:ext uri="{FF2B5EF4-FFF2-40B4-BE49-F238E27FC236}">
                <a16:creationId xmlns:a16="http://schemas.microsoft.com/office/drawing/2014/main" id="{CAEE96D2-0DB5-C54B-AB24-2B2F8F778573}"/>
              </a:ext>
            </a:extLst>
          </p:cNvPr>
          <p:cNvSpPr>
            <a:spLocks noGrp="1"/>
          </p:cNvSpPr>
          <p:nvPr>
            <p:ph idx="1"/>
          </p:nvPr>
        </p:nvSpPr>
        <p:spPr/>
        <p:txBody>
          <a:bodyPr/>
          <a:lstStyle/>
          <a:p>
            <a:pPr marL="0" indent="0">
              <a:buNone/>
            </a:pPr>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3B20B1F8-9DFD-714A-A4EB-260C6907E86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70</a:t>
            </a:fld>
            <a:endParaRPr lang="en-US" dirty="0"/>
          </a:p>
        </p:txBody>
      </p:sp>
      <p:sp>
        <p:nvSpPr>
          <p:cNvPr id="5" name="Rectangle 4">
            <a:extLst>
              <a:ext uri="{FF2B5EF4-FFF2-40B4-BE49-F238E27FC236}">
                <a16:creationId xmlns:a16="http://schemas.microsoft.com/office/drawing/2014/main" id="{1267E5A5-389A-5C4D-B529-5FC43F0B5A06}"/>
              </a:ext>
            </a:extLst>
          </p:cNvPr>
          <p:cNvSpPr/>
          <p:nvPr/>
        </p:nvSpPr>
        <p:spPr>
          <a:xfrm>
            <a:off x="-1107633" y="6412612"/>
            <a:ext cx="7702199" cy="338554"/>
          </a:xfrm>
          <a:prstGeom prst="rect">
            <a:avLst/>
          </a:prstGeom>
        </p:spPr>
        <p:txBody>
          <a:bodyPr wrap="square">
            <a:spAutoFit/>
          </a:bodyPr>
          <a:lstStyle/>
          <a:p>
            <a:pPr algn="ctr"/>
            <a:r>
              <a:rPr lang="en-US" sz="1600" dirty="0">
                <a:solidFill>
                  <a:schemeClr val="bg1">
                    <a:lumMod val="50000"/>
                  </a:schemeClr>
                </a:solidFill>
                <a:latin typeface="Merriweather Sans" charset="0"/>
                <a:ea typeface="Merriweather Sans" charset="0"/>
                <a:cs typeface="Merriweather Sans" charset="0"/>
              </a:rPr>
              <a:t>[</a:t>
            </a:r>
            <a:r>
              <a:rPr lang="da" sz="1600" dirty="0">
                <a:solidFill>
                  <a:srgbClr val="1360B2"/>
                </a:solidFill>
                <a:latin typeface="Merriweather Sans" charset="0"/>
                <a:ea typeface="Merriweather Sans" charset="0"/>
                <a:cs typeface="Merriweather Sans" charset="0"/>
              </a:rPr>
              <a:t>K</a:t>
            </a:r>
            <a:r>
              <a:rPr lang="da" sz="1600" dirty="0">
                <a:solidFill>
                  <a:schemeClr val="bg1">
                    <a:lumMod val="50000"/>
                  </a:schemeClr>
                </a:solidFill>
                <a:latin typeface="Merriweather Sans" charset="0"/>
                <a:ea typeface="Merriweather Sans" charset="0"/>
                <a:cs typeface="Merriweather Sans" charset="0"/>
              </a:rPr>
              <a:t> at al. 2016; Jia et al. 2017; Gardner et al. 20; others</a:t>
            </a:r>
            <a:r>
              <a:rPr lang="en-US" sz="1600" dirty="0">
                <a:solidFill>
                  <a:schemeClr val="bg1">
                    <a:lumMod val="50000"/>
                  </a:schemeClr>
                </a:solidFill>
                <a:latin typeface="Merriweather Sans" charset="0"/>
                <a:ea typeface="Merriweather Sans" charset="0"/>
                <a:cs typeface="Merriweather Sans" charset="0"/>
              </a:rPr>
              <a:t>]</a:t>
            </a:r>
          </a:p>
        </p:txBody>
      </p:sp>
      <p:sp>
        <p:nvSpPr>
          <p:cNvPr id="6" name="Rounded Rectangle 5">
            <a:extLst>
              <a:ext uri="{FF2B5EF4-FFF2-40B4-BE49-F238E27FC236}">
                <a16:creationId xmlns:a16="http://schemas.microsoft.com/office/drawing/2014/main" id="{015B9A72-112A-BB44-BF8D-E575533DCD8B}"/>
              </a:ext>
            </a:extLst>
          </p:cNvPr>
          <p:cNvSpPr/>
          <p:nvPr/>
        </p:nvSpPr>
        <p:spPr>
          <a:xfrm>
            <a:off x="654618" y="2706290"/>
            <a:ext cx="6875518" cy="919401"/>
          </a:xfrm>
          <a:prstGeom prst="roundRect">
            <a:avLst/>
          </a:prstGeom>
          <a:solidFill>
            <a:schemeClr val="bg1">
              <a:lumMod val="95000"/>
            </a:schemeClr>
          </a:solidFill>
        </p:spPr>
        <p:txBody>
          <a:bodyPr wrap="square">
            <a:spAutoFit/>
          </a:bodyPr>
          <a:lstStyle/>
          <a:p>
            <a:r>
              <a:rPr lang="en-US" sz="1600" b="1" i="1" dirty="0">
                <a:latin typeface="Merriweather Sans" panose="02000503060000020004" pitchFamily="2" charset="77"/>
              </a:rPr>
              <a:t>Context: </a:t>
            </a:r>
            <a:r>
              <a:rPr lang="en-US" sz="1600" i="1" dirty="0">
                <a:latin typeface="Merriweather Sans" panose="02000503060000020004" pitchFamily="2" charset="77"/>
              </a:rPr>
              <a:t>In the United States especially, several high-profile cases such as Debra </a:t>
            </a:r>
            <a:r>
              <a:rPr lang="en-US" sz="1600" i="1" dirty="0" err="1">
                <a:latin typeface="Merriweather Sans" panose="02000503060000020004" pitchFamily="2" charset="77"/>
              </a:rPr>
              <a:t>LaFave</a:t>
            </a:r>
            <a:r>
              <a:rPr lang="en-US" sz="1600" i="1" dirty="0">
                <a:latin typeface="Merriweather Sans" panose="02000503060000020004" pitchFamily="2" charset="77"/>
              </a:rPr>
              <a:t>, Pamela Rogers, and Mary Kay Letourneau have caused increased scrutiny on teacher misconduct. </a:t>
            </a:r>
          </a:p>
        </p:txBody>
      </p:sp>
      <p:sp>
        <p:nvSpPr>
          <p:cNvPr id="8" name="Google Shape;804;p82">
            <a:extLst>
              <a:ext uri="{FF2B5EF4-FFF2-40B4-BE49-F238E27FC236}">
                <a16:creationId xmlns:a16="http://schemas.microsoft.com/office/drawing/2014/main" id="{E6CE678C-51BB-3249-8319-BD96BE9FB73A}"/>
              </a:ext>
            </a:extLst>
          </p:cNvPr>
          <p:cNvSpPr/>
          <p:nvPr/>
        </p:nvSpPr>
        <p:spPr>
          <a:xfrm>
            <a:off x="960382" y="3927991"/>
            <a:ext cx="5719818" cy="584775"/>
          </a:xfrm>
          <a:prstGeom prst="roundRect">
            <a:avLst/>
          </a:prstGeom>
          <a:solidFill>
            <a:srgbClr val="93B4FF">
              <a:alpha val="29804"/>
            </a:srgbClr>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a:buClr>
                <a:schemeClr val="dk1"/>
              </a:buClr>
            </a:pPr>
            <a:r>
              <a:rPr lang="en-US" b="1" i="1" dirty="0">
                <a:solidFill>
                  <a:schemeClr val="dk1"/>
                </a:solidFill>
                <a:latin typeface="Merriweather Sans" panose="02000503060000020004" pitchFamily="2" charset="77"/>
              </a:rPr>
              <a:t>Question:</a:t>
            </a:r>
            <a:r>
              <a:rPr lang="en-US" i="1" dirty="0">
                <a:solidFill>
                  <a:schemeClr val="dk1"/>
                </a:solidFill>
                <a:latin typeface="Merriweather Sans" panose="02000503060000020004" pitchFamily="2" charset="77"/>
              </a:rPr>
              <a:t> </a:t>
            </a:r>
            <a:r>
              <a:rPr lang="en-US" i="1" dirty="0">
                <a:latin typeface="Merriweather Sans" panose="02000503060000020004" pitchFamily="2" charset="77"/>
              </a:rPr>
              <a:t>What has been the result of this publicity?</a:t>
            </a:r>
            <a:endParaRPr lang="en-US" b="1" i="1" dirty="0">
              <a:solidFill>
                <a:schemeClr val="dk1"/>
              </a:solidFill>
              <a:latin typeface="Merriweather Sans" panose="02000503060000020004" pitchFamily="2" charset="77"/>
            </a:endParaRPr>
          </a:p>
        </p:txBody>
      </p:sp>
      <p:grpSp>
        <p:nvGrpSpPr>
          <p:cNvPr id="9" name="Group 8">
            <a:extLst>
              <a:ext uri="{FF2B5EF4-FFF2-40B4-BE49-F238E27FC236}">
                <a16:creationId xmlns:a16="http://schemas.microsoft.com/office/drawing/2014/main" id="{DC4F7FAE-5538-2943-BDE0-73206C9D507D}"/>
              </a:ext>
            </a:extLst>
          </p:cNvPr>
          <p:cNvGrpSpPr/>
          <p:nvPr/>
        </p:nvGrpSpPr>
        <p:grpSpPr>
          <a:xfrm>
            <a:off x="2137028" y="4004379"/>
            <a:ext cx="1060184" cy="953733"/>
            <a:chOff x="2301566" y="813740"/>
            <a:chExt cx="1060184" cy="953733"/>
          </a:xfrm>
        </p:grpSpPr>
        <p:cxnSp>
          <p:nvCxnSpPr>
            <p:cNvPr id="10" name="Straight Connector 9">
              <a:extLst>
                <a:ext uri="{FF2B5EF4-FFF2-40B4-BE49-F238E27FC236}">
                  <a16:creationId xmlns:a16="http://schemas.microsoft.com/office/drawing/2014/main" id="{D51DA69C-2AB6-2849-B1B3-B024BC9C99F4}"/>
                </a:ext>
              </a:extLst>
            </p:cNvPr>
            <p:cNvCxnSpPr>
              <a:cxnSpLocks/>
            </p:cNvCxnSpPr>
            <p:nvPr/>
          </p:nvCxnSpPr>
          <p:spPr bwMode="auto">
            <a:xfrm>
              <a:off x="2301566" y="813740"/>
              <a:ext cx="1060184" cy="454906"/>
            </a:xfrm>
            <a:prstGeom prst="line">
              <a:avLst/>
            </a:prstGeom>
            <a:noFill/>
            <a:ln w="38100" cap="flat" cmpd="sng" algn="ctr">
              <a:solidFill>
                <a:srgbClr val="FF0000"/>
              </a:solidFill>
              <a:prstDash val="sysDot"/>
              <a:round/>
              <a:headEnd type="none" w="med" len="med"/>
              <a:tailEnd type="none"/>
            </a:ln>
            <a:effectLst/>
          </p:spPr>
        </p:cxnSp>
        <p:sp>
          <p:nvSpPr>
            <p:cNvPr id="11" name="TextBox 10">
              <a:extLst>
                <a:ext uri="{FF2B5EF4-FFF2-40B4-BE49-F238E27FC236}">
                  <a16:creationId xmlns:a16="http://schemas.microsoft.com/office/drawing/2014/main" id="{87351FF6-A518-D042-BFF6-9C46B9F4F107}"/>
                </a:ext>
              </a:extLst>
            </p:cNvPr>
            <p:cNvSpPr txBox="1"/>
            <p:nvPr/>
          </p:nvSpPr>
          <p:spPr>
            <a:xfrm>
              <a:off x="2325235" y="1398141"/>
              <a:ext cx="937372" cy="369332"/>
            </a:xfrm>
            <a:prstGeom prst="rect">
              <a:avLst/>
            </a:prstGeom>
            <a:noFill/>
          </p:spPr>
          <p:txBody>
            <a:bodyPr wrap="none" rtlCol="0">
              <a:spAutoFit/>
            </a:bodyPr>
            <a:lstStyle/>
            <a:p>
              <a:r>
                <a:rPr lang="en-US" dirty="0">
                  <a:solidFill>
                    <a:srgbClr val="FF0000"/>
                  </a:solidFill>
                  <a:latin typeface="Chalkduster" charset="0"/>
                  <a:ea typeface="Chalkduster" charset="0"/>
                  <a:cs typeface="Chalkduster" charset="0"/>
                </a:rPr>
                <a:t>What’s</a:t>
              </a:r>
              <a:endParaRPr lang="en-US" sz="1600" dirty="0">
                <a:solidFill>
                  <a:srgbClr val="FF0000"/>
                </a:solidFill>
                <a:latin typeface="Chalkduster" charset="0"/>
                <a:ea typeface="Chalkduster" charset="0"/>
                <a:cs typeface="Chalkduster" charset="0"/>
              </a:endParaRPr>
            </a:p>
          </p:txBody>
        </p:sp>
      </p:grpSp>
      <p:sp>
        <p:nvSpPr>
          <p:cNvPr id="13" name="Rectangle 12">
            <a:extLst>
              <a:ext uri="{FF2B5EF4-FFF2-40B4-BE49-F238E27FC236}">
                <a16:creationId xmlns:a16="http://schemas.microsoft.com/office/drawing/2014/main" id="{74EC210C-C24D-6B4A-8336-8E14C5D73101}"/>
              </a:ext>
            </a:extLst>
          </p:cNvPr>
          <p:cNvSpPr/>
          <p:nvPr/>
        </p:nvSpPr>
        <p:spPr>
          <a:xfrm>
            <a:off x="7644443" y="4056905"/>
            <a:ext cx="3684022" cy="307777"/>
          </a:xfrm>
          <a:prstGeom prst="rect">
            <a:avLst/>
          </a:prstGeom>
          <a:solidFill>
            <a:schemeClr val="accent6">
              <a:lumMod val="20000"/>
              <a:lumOff val="80000"/>
            </a:schemeClr>
          </a:solidFill>
        </p:spPr>
        <p:txBody>
          <a:bodyPr wrap="none">
            <a:spAutoFit/>
          </a:bodyPr>
          <a:lstStyle/>
          <a:p>
            <a:r>
              <a:rPr lang="en-US" sz="1400" i="1" dirty="0">
                <a:latin typeface="Merriweather Sans" panose="02000503060000020004" pitchFamily="2" charset="77"/>
              </a:rPr>
              <a:t>“increased scrutiny on teacher misconduct”</a:t>
            </a:r>
          </a:p>
        </p:txBody>
      </p:sp>
      <p:sp>
        <p:nvSpPr>
          <p:cNvPr id="14" name="Right Arrow 13">
            <a:extLst>
              <a:ext uri="{FF2B5EF4-FFF2-40B4-BE49-F238E27FC236}">
                <a16:creationId xmlns:a16="http://schemas.microsoft.com/office/drawing/2014/main" id="{6BDEE06F-9DA2-FD45-8D1B-523914FA0A98}"/>
              </a:ext>
            </a:extLst>
          </p:cNvPr>
          <p:cNvSpPr/>
          <p:nvPr/>
        </p:nvSpPr>
        <p:spPr>
          <a:xfrm>
            <a:off x="6913930" y="4010902"/>
            <a:ext cx="573450" cy="418951"/>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A4BF973-EA50-3E42-8D63-DB8B8C49B103}"/>
              </a:ext>
            </a:extLst>
          </p:cNvPr>
          <p:cNvSpPr/>
          <p:nvPr/>
        </p:nvSpPr>
        <p:spPr>
          <a:xfrm>
            <a:off x="6913930" y="4540181"/>
            <a:ext cx="573450" cy="418952"/>
          </a:xfrm>
          <a:prstGeom prst="rightArrow">
            <a:avLst>
              <a:gd name="adj1" fmla="val 50000"/>
              <a:gd name="adj2" fmla="val 662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1B1F9C-AFDB-5046-9E48-EA7E47540B2D}"/>
              </a:ext>
            </a:extLst>
          </p:cNvPr>
          <p:cNvSpPr/>
          <p:nvPr/>
        </p:nvSpPr>
        <p:spPr>
          <a:xfrm>
            <a:off x="8465772" y="4559915"/>
            <a:ext cx="1946367" cy="307777"/>
          </a:xfrm>
          <a:prstGeom prst="rect">
            <a:avLst/>
          </a:prstGeom>
          <a:solidFill>
            <a:srgbClr val="FF0000">
              <a:alpha val="12941"/>
            </a:srgbClr>
          </a:solidFill>
        </p:spPr>
        <p:txBody>
          <a:bodyPr wrap="none">
            <a:spAutoFit/>
          </a:bodyPr>
          <a:lstStyle/>
          <a:p>
            <a:r>
              <a:rPr lang="en-US" sz="1400" i="1" dirty="0">
                <a:latin typeface="Merriweather Sans" panose="02000503060000020004" pitchFamily="2" charset="77"/>
              </a:rPr>
              <a:t>“teacher misconduct”</a:t>
            </a:r>
          </a:p>
        </p:txBody>
      </p:sp>
    </p:spTree>
    <p:extLst>
      <p:ext uri="{BB962C8B-B14F-4D97-AF65-F5344CB8AC3E}">
        <p14:creationId xmlns:p14="http://schemas.microsoft.com/office/powerpoint/2010/main" val="379467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13" grpId="0" animBg="1"/>
      <p:bldP spid="14" grpId="0" animBg="1"/>
      <p:bldP spid="15"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40D514-6E80-E84F-9AEA-C3B4F7A8C0FA}"/>
              </a:ext>
            </a:extLst>
          </p:cNvPr>
          <p:cNvSpPr>
            <a:spLocks noGrp="1"/>
          </p:cNvSpPr>
          <p:nvPr>
            <p:ph type="title"/>
          </p:nvPr>
        </p:nvSpPr>
        <p:spPr/>
        <p:txBody>
          <a:bodyPr/>
          <a:lstStyle/>
          <a:p>
            <a:r>
              <a:rPr lang="en-US" dirty="0"/>
              <a:t>Brittleness with respect to small changes</a:t>
            </a:r>
          </a:p>
        </p:txBody>
      </p:sp>
      <p:sp>
        <p:nvSpPr>
          <p:cNvPr id="2" name="Content Placeholder 1">
            <a:extLst>
              <a:ext uri="{FF2B5EF4-FFF2-40B4-BE49-F238E27FC236}">
                <a16:creationId xmlns:a16="http://schemas.microsoft.com/office/drawing/2014/main" id="{CAEE96D2-0DB5-C54B-AB24-2B2F8F778573}"/>
              </a:ext>
            </a:extLst>
          </p:cNvPr>
          <p:cNvSpPr>
            <a:spLocks noGrp="1"/>
          </p:cNvSpPr>
          <p:nvPr>
            <p:ph idx="1"/>
          </p:nvPr>
        </p:nvSpPr>
        <p:spPr/>
        <p:txBody>
          <a:bodyPr/>
          <a:lstStyle/>
          <a:p>
            <a:pPr marL="0" indent="0">
              <a:buNone/>
            </a:pPr>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3B20B1F8-9DFD-714A-A4EB-260C6907E866}"/>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71</a:t>
            </a:fld>
            <a:endParaRPr lang="en-US" dirty="0"/>
          </a:p>
        </p:txBody>
      </p:sp>
      <p:pic>
        <p:nvPicPr>
          <p:cNvPr id="18" name="Picture 17" descr="A picture containing text, electronics, computer, display&#10;&#10;Description automatically generated">
            <a:extLst>
              <a:ext uri="{FF2B5EF4-FFF2-40B4-BE49-F238E27FC236}">
                <a16:creationId xmlns:a16="http://schemas.microsoft.com/office/drawing/2014/main" id="{9922D551-8FF2-45BC-03AA-FF441C5169CD}"/>
              </a:ext>
            </a:extLst>
          </p:cNvPr>
          <p:cNvPicPr>
            <a:picLocks noChangeAspect="1"/>
          </p:cNvPicPr>
          <p:nvPr/>
        </p:nvPicPr>
        <p:blipFill>
          <a:blip r:embed="rId3"/>
          <a:stretch>
            <a:fillRect/>
          </a:stretch>
        </p:blipFill>
        <p:spPr>
          <a:xfrm>
            <a:off x="4651949" y="1409897"/>
            <a:ext cx="6735316" cy="5129545"/>
          </a:xfrm>
          <a:prstGeom prst="rect">
            <a:avLst/>
          </a:prstGeom>
        </p:spPr>
      </p:pic>
      <p:sp>
        <p:nvSpPr>
          <p:cNvPr id="20" name="TextBox 19">
            <a:extLst>
              <a:ext uri="{FF2B5EF4-FFF2-40B4-BE49-F238E27FC236}">
                <a16:creationId xmlns:a16="http://schemas.microsoft.com/office/drawing/2014/main" id="{8B198B01-9F5D-F06C-3996-6989A10F5965}"/>
              </a:ext>
            </a:extLst>
          </p:cNvPr>
          <p:cNvSpPr txBox="1"/>
          <p:nvPr/>
        </p:nvSpPr>
        <p:spPr>
          <a:xfrm>
            <a:off x="586152" y="2774340"/>
            <a:ext cx="3622665" cy="1200329"/>
          </a:xfrm>
          <a:prstGeom prst="rect">
            <a:avLst/>
          </a:prstGeom>
          <a:noFill/>
        </p:spPr>
        <p:txBody>
          <a:bodyPr wrap="square">
            <a:spAutoFit/>
          </a:bodyPr>
          <a:lstStyle/>
          <a:p>
            <a:r>
              <a:rPr lang="en-US" sz="2400" dirty="0"/>
              <a:t>“Tesla's Autopilot system confusing horse-drawn carriage for truck”</a:t>
            </a:r>
          </a:p>
        </p:txBody>
      </p:sp>
    </p:spTree>
    <p:extLst>
      <p:ext uri="{BB962C8B-B14F-4D97-AF65-F5344CB8AC3E}">
        <p14:creationId xmlns:p14="http://schemas.microsoft.com/office/powerpoint/2010/main" val="1932553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72</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Limited data lead to brittle models!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61677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2AA4-3C54-8C4F-A9B4-0ACD84622CF3}"/>
              </a:ext>
            </a:extLst>
          </p:cNvPr>
          <p:cNvSpPr>
            <a:spLocks noGrp="1"/>
          </p:cNvSpPr>
          <p:nvPr>
            <p:ph type="title"/>
          </p:nvPr>
        </p:nvSpPr>
        <p:spPr/>
        <p:txBody>
          <a:bodyPr/>
          <a:lstStyle/>
          <a:p>
            <a:r>
              <a:rPr lang="en-US" sz="4000" dirty="0"/>
              <a:t>Problem: Diminishing Returns of Scaling</a:t>
            </a:r>
          </a:p>
        </p:txBody>
      </p:sp>
      <p:sp>
        <p:nvSpPr>
          <p:cNvPr id="3" name="Content Placeholder 2">
            <a:extLst>
              <a:ext uri="{FF2B5EF4-FFF2-40B4-BE49-F238E27FC236}">
                <a16:creationId xmlns:a16="http://schemas.microsoft.com/office/drawing/2014/main" id="{60F6268C-AB29-6F4C-BAF7-AAE010C8E4A6}"/>
              </a:ext>
            </a:extLst>
          </p:cNvPr>
          <p:cNvSpPr>
            <a:spLocks noGrp="1"/>
          </p:cNvSpPr>
          <p:nvPr>
            <p:ph idx="1"/>
          </p:nvPr>
        </p:nvSpPr>
        <p:spPr>
          <a:xfrm>
            <a:off x="1103241" y="1825625"/>
            <a:ext cx="10515600" cy="4351338"/>
          </a:xfrm>
        </p:spPr>
        <p:txBody>
          <a:bodyPr/>
          <a:lstStyle/>
          <a:p>
            <a:endParaRPr lang="en-US"/>
          </a:p>
        </p:txBody>
      </p:sp>
      <p:sp>
        <p:nvSpPr>
          <p:cNvPr id="4" name="Slide Number Placeholder 3">
            <a:extLst>
              <a:ext uri="{FF2B5EF4-FFF2-40B4-BE49-F238E27FC236}">
                <a16:creationId xmlns:a16="http://schemas.microsoft.com/office/drawing/2014/main" id="{A6710F39-529E-834D-A1D7-D2E0E3C4D077}"/>
              </a:ext>
            </a:extLst>
          </p:cNvPr>
          <p:cNvSpPr>
            <a:spLocks noGrp="1"/>
          </p:cNvSpPr>
          <p:nvPr>
            <p:ph type="sldNum" sz="quarter" idx="12"/>
          </p:nvPr>
        </p:nvSpPr>
        <p:spPr>
          <a:xfrm>
            <a:off x="10731429" y="6296025"/>
            <a:ext cx="530225" cy="365125"/>
          </a:xfrm>
        </p:spPr>
        <p:txBody>
          <a:bodyPr/>
          <a:lstStyle/>
          <a:p>
            <a:pPr>
              <a:defRPr/>
            </a:pPr>
            <a:fld id="{0121240C-47AF-2F4D-83B3-CC3EDF50F794}" type="slidenum">
              <a:rPr lang="en-US" smtClean="0"/>
              <a:pPr>
                <a:defRPr/>
              </a:pPr>
              <a:t>73</a:t>
            </a:fld>
            <a:endParaRPr lang="en-US" dirty="0"/>
          </a:p>
        </p:txBody>
      </p:sp>
      <p:pic>
        <p:nvPicPr>
          <p:cNvPr id="8" name="Google Shape;428;p70">
            <a:extLst>
              <a:ext uri="{FF2B5EF4-FFF2-40B4-BE49-F238E27FC236}">
                <a16:creationId xmlns:a16="http://schemas.microsoft.com/office/drawing/2014/main" id="{AB4CB139-6EDB-A8FC-3316-AF45C89631E2}"/>
              </a:ext>
            </a:extLst>
          </p:cNvPr>
          <p:cNvPicPr preferRelativeResize="0"/>
          <p:nvPr/>
        </p:nvPicPr>
        <p:blipFill rotWithShape="1">
          <a:blip r:embed="rId2">
            <a:alphaModFix/>
          </a:blip>
          <a:srcRect l="4668" t="14423" r="2619" b="3566"/>
          <a:stretch/>
        </p:blipFill>
        <p:spPr>
          <a:xfrm>
            <a:off x="281262" y="2093300"/>
            <a:ext cx="5564845" cy="3487328"/>
          </a:xfrm>
          <a:prstGeom prst="rect">
            <a:avLst/>
          </a:prstGeom>
          <a:noFill/>
          <a:ln>
            <a:noFill/>
          </a:ln>
        </p:spPr>
      </p:pic>
      <p:pic>
        <p:nvPicPr>
          <p:cNvPr id="9" name="object 4">
            <a:extLst>
              <a:ext uri="{FF2B5EF4-FFF2-40B4-BE49-F238E27FC236}">
                <a16:creationId xmlns:a16="http://schemas.microsoft.com/office/drawing/2014/main" id="{DC1B56CC-D566-7D1A-D01A-A51563119BE8}"/>
              </a:ext>
            </a:extLst>
          </p:cNvPr>
          <p:cNvPicPr/>
          <p:nvPr/>
        </p:nvPicPr>
        <p:blipFill>
          <a:blip r:embed="rId3" cstate="print"/>
          <a:stretch>
            <a:fillRect/>
          </a:stretch>
        </p:blipFill>
        <p:spPr>
          <a:xfrm>
            <a:off x="6345895" y="2009622"/>
            <a:ext cx="5735115" cy="3710955"/>
          </a:xfrm>
          <a:prstGeom prst="rect">
            <a:avLst/>
          </a:prstGeom>
        </p:spPr>
      </p:pic>
    </p:spTree>
    <p:extLst>
      <p:ext uri="{BB962C8B-B14F-4D97-AF65-F5344CB8AC3E}">
        <p14:creationId xmlns:p14="http://schemas.microsoft.com/office/powerpoint/2010/main" val="2299397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74</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normAutofit fontScale="90000"/>
          </a:bodyPr>
          <a:lstStyle/>
          <a:p>
            <a:br>
              <a:rPr lang="en-US" b="0" dirty="0">
                <a:solidFill>
                  <a:srgbClr val="FF0000"/>
                </a:solidFill>
              </a:rPr>
            </a:br>
            <a:r>
              <a:rPr lang="en-US" b="0" dirty="0">
                <a:solidFill>
                  <a:srgbClr val="FF0000"/>
                </a:solidFill>
              </a:rPr>
              <a:t>x </a:t>
            </a:r>
            <a:r>
              <a:rPr lang="en-US" b="0" dirty="0"/>
              <a:t>Scaling models is costly. </a:t>
            </a:r>
            <a:br>
              <a:rPr lang="en-US" b="0" dirty="0"/>
            </a:br>
            <a:r>
              <a:rPr lang="en-US" b="0" dirty="0">
                <a:solidFill>
                  <a:srgbClr val="FF0000"/>
                </a:solidFill>
              </a:rPr>
              <a:t>x </a:t>
            </a:r>
            <a:r>
              <a:rPr lang="en-US" b="0" dirty="0"/>
              <a:t>There are diminishing returns. </a:t>
            </a:r>
            <a:br>
              <a:rPr lang="en-US" b="0" dirty="0"/>
            </a:br>
            <a:br>
              <a:rPr lang="en-US" b="0" dirty="0">
                <a:solidFill>
                  <a:srgbClr val="009545"/>
                </a:solidFill>
              </a:rPr>
            </a:br>
            <a:br>
              <a:rPr lang="en-US" b="0" dirty="0">
                <a:solidFill>
                  <a:srgbClr val="009545"/>
                </a:solidFill>
              </a:rPr>
            </a:br>
            <a:r>
              <a:rPr lang="en-US" dirty="0"/>
              <a:t>Open question:</a:t>
            </a:r>
            <a:r>
              <a:rPr lang="en-US" b="0" dirty="0"/>
              <a:t> how far can we scale?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0181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EFB5-AEA9-E44C-B85B-C538C3FAFDB4}"/>
              </a:ext>
            </a:extLst>
          </p:cNvPr>
          <p:cNvSpPr>
            <a:spLocks noGrp="1"/>
          </p:cNvSpPr>
          <p:nvPr>
            <p:ph type="title"/>
          </p:nvPr>
        </p:nvSpPr>
        <p:spPr/>
        <p:txBody>
          <a:bodyPr/>
          <a:lstStyle/>
          <a:p>
            <a:r>
              <a:rPr lang="en-US" dirty="0"/>
              <a:t>Language Interpretation Is Hard </a:t>
            </a:r>
          </a:p>
        </p:txBody>
      </p:sp>
      <p:sp>
        <p:nvSpPr>
          <p:cNvPr id="4" name="Slide Number Placeholder 3">
            <a:extLst>
              <a:ext uri="{FF2B5EF4-FFF2-40B4-BE49-F238E27FC236}">
                <a16:creationId xmlns:a16="http://schemas.microsoft.com/office/drawing/2014/main" id="{84AB3036-D7EC-5147-B148-A16B3D37352D}"/>
              </a:ext>
            </a:extLst>
          </p:cNvPr>
          <p:cNvSpPr>
            <a:spLocks noGrp="1"/>
          </p:cNvSpPr>
          <p:nvPr>
            <p:ph type="sldNum" sz="quarter" idx="12"/>
          </p:nvPr>
        </p:nvSpPr>
        <p:spPr/>
        <p:txBody>
          <a:bodyPr/>
          <a:lstStyle/>
          <a:p>
            <a:pPr>
              <a:defRPr/>
            </a:pPr>
            <a:fld id="{0121240C-47AF-2F4D-83B3-CC3EDF50F794}" type="slidenum">
              <a:rPr lang="en-US" smtClean="0"/>
              <a:pPr>
                <a:defRPr/>
              </a:pPr>
              <a:t>75</a:t>
            </a:fld>
            <a:endParaRPr lang="en-US" dirty="0"/>
          </a:p>
        </p:txBody>
      </p:sp>
      <p:graphicFrame>
        <p:nvGraphicFramePr>
          <p:cNvPr id="5" name="Table 5">
            <a:extLst>
              <a:ext uri="{FF2B5EF4-FFF2-40B4-BE49-F238E27FC236}">
                <a16:creationId xmlns:a16="http://schemas.microsoft.com/office/drawing/2014/main" id="{111A649C-DBEF-124E-90CA-752A884340AE}"/>
              </a:ext>
            </a:extLst>
          </p:cNvPr>
          <p:cNvGraphicFramePr>
            <a:graphicFrameLocks noGrp="1"/>
          </p:cNvGraphicFramePr>
          <p:nvPr/>
        </p:nvGraphicFramePr>
        <p:xfrm>
          <a:off x="661727" y="1919523"/>
          <a:ext cx="10721062" cy="3895529"/>
        </p:xfrm>
        <a:graphic>
          <a:graphicData uri="http://schemas.openxmlformats.org/drawingml/2006/table">
            <a:tbl>
              <a:tblPr firstRow="1" bandRow="1">
                <a:tableStyleId>{2D5ABB26-0587-4C30-8999-92F81FD0307C}</a:tableStyleId>
              </a:tblPr>
              <a:tblGrid>
                <a:gridCol w="2557590">
                  <a:extLst>
                    <a:ext uri="{9D8B030D-6E8A-4147-A177-3AD203B41FA5}">
                      <a16:colId xmlns:a16="http://schemas.microsoft.com/office/drawing/2014/main" val="1692622152"/>
                    </a:ext>
                  </a:extLst>
                </a:gridCol>
                <a:gridCol w="4230794">
                  <a:extLst>
                    <a:ext uri="{9D8B030D-6E8A-4147-A177-3AD203B41FA5}">
                      <a16:colId xmlns:a16="http://schemas.microsoft.com/office/drawing/2014/main" val="2697616676"/>
                    </a:ext>
                  </a:extLst>
                </a:gridCol>
                <a:gridCol w="3932678">
                  <a:extLst>
                    <a:ext uri="{9D8B030D-6E8A-4147-A177-3AD203B41FA5}">
                      <a16:colId xmlns:a16="http://schemas.microsoft.com/office/drawing/2014/main" val="2206072884"/>
                    </a:ext>
                  </a:extLst>
                </a:gridCol>
              </a:tblGrid>
              <a:tr h="749131">
                <a:tc>
                  <a:txBody>
                    <a:bodyPr/>
                    <a:lstStyle/>
                    <a:p>
                      <a:endParaRPr lang="en-US" sz="2000" dirty="0"/>
                    </a:p>
                  </a:txBody>
                  <a:tcPr/>
                </a:tc>
                <a:tc>
                  <a:txBody>
                    <a:bodyPr/>
                    <a:lstStyle/>
                    <a:p>
                      <a:r>
                        <a:rPr lang="en-US" sz="2000" b="1" dirty="0">
                          <a:solidFill>
                            <a:schemeClr val="accent1"/>
                          </a:solidFill>
                        </a:rPr>
                        <a:t>What I say </a:t>
                      </a:r>
                    </a:p>
                  </a:txBody>
                  <a:tcPr/>
                </a:tc>
                <a:tc>
                  <a:txBody>
                    <a:bodyPr/>
                    <a:lstStyle/>
                    <a:p>
                      <a:r>
                        <a:rPr lang="en-US" sz="2000" b="1" dirty="0">
                          <a:solidFill>
                            <a:srgbClr val="FF0000"/>
                          </a:solidFill>
                        </a:rPr>
                        <a:t>What I mean </a:t>
                      </a:r>
                    </a:p>
                  </a:txBody>
                  <a:tcPr/>
                </a:tc>
                <a:extLst>
                  <a:ext uri="{0D108BD9-81ED-4DB2-BD59-A6C34878D82A}">
                    <a16:rowId xmlns:a16="http://schemas.microsoft.com/office/drawing/2014/main" val="1969959020"/>
                  </a:ext>
                </a:extLst>
              </a:tr>
              <a:tr h="899005">
                <a:tc>
                  <a:txBody>
                    <a:bodyPr/>
                    <a:lstStyle/>
                    <a:p>
                      <a:r>
                        <a:rPr lang="en-US" sz="2000" dirty="0"/>
                        <a:t>Implicit meaning </a:t>
                      </a:r>
                    </a:p>
                  </a:txBody>
                  <a:tcPr/>
                </a:tc>
                <a:tc>
                  <a:txBody>
                    <a:bodyPr/>
                    <a:lstStyle/>
                    <a:p>
                      <a:r>
                        <a:rPr lang="en-US" sz="2000" i="1" dirty="0"/>
                        <a:t>I didn’t eat anything since this morning</a:t>
                      </a:r>
                    </a:p>
                  </a:txBody>
                  <a:tcPr/>
                </a:tc>
                <a:tc>
                  <a:txBody>
                    <a:bodyPr/>
                    <a:lstStyle/>
                    <a:p>
                      <a:r>
                        <a:rPr lang="en-US" sz="2000" i="1" dirty="0"/>
                        <a:t>I am hungry </a:t>
                      </a:r>
                    </a:p>
                  </a:txBody>
                  <a:tcPr/>
                </a:tc>
                <a:extLst>
                  <a:ext uri="{0D108BD9-81ED-4DB2-BD59-A6C34878D82A}">
                    <a16:rowId xmlns:a16="http://schemas.microsoft.com/office/drawing/2014/main" val="3314042683"/>
                  </a:ext>
                </a:extLst>
              </a:tr>
              <a:tr h="749131">
                <a:tc>
                  <a:txBody>
                    <a:bodyPr/>
                    <a:lstStyle/>
                    <a:p>
                      <a:r>
                        <a:rPr lang="en-US" sz="2000" dirty="0"/>
                        <a:t>Non-literal meaning</a:t>
                      </a:r>
                    </a:p>
                  </a:txBody>
                  <a:tcPr/>
                </a:tc>
                <a:tc>
                  <a:txBody>
                    <a:bodyPr/>
                    <a:lstStyle/>
                    <a:p>
                      <a:r>
                        <a:rPr lang="en-US" sz="2000" i="1" dirty="0"/>
                        <a:t>I can eat a horse </a:t>
                      </a:r>
                    </a:p>
                  </a:txBody>
                  <a:tcPr/>
                </a:tc>
                <a:tc>
                  <a:txBody>
                    <a:bodyPr/>
                    <a:lstStyle/>
                    <a:p>
                      <a:r>
                        <a:rPr lang="en-US" sz="2000" i="1" dirty="0"/>
                        <a:t>I’m really hungry (even though can’t actually eat a horse) </a:t>
                      </a:r>
                    </a:p>
                  </a:txBody>
                  <a:tcPr/>
                </a:tc>
                <a:extLst>
                  <a:ext uri="{0D108BD9-81ED-4DB2-BD59-A6C34878D82A}">
                    <a16:rowId xmlns:a16="http://schemas.microsoft.com/office/drawing/2014/main" val="427053120"/>
                  </a:ext>
                </a:extLst>
              </a:tr>
              <a:tr h="749131">
                <a:tc>
                  <a:txBody>
                    <a:bodyPr/>
                    <a:lstStyle/>
                    <a:p>
                      <a:r>
                        <a:rPr lang="en-US" sz="2000" dirty="0"/>
                        <a:t>Pragmatics </a:t>
                      </a:r>
                    </a:p>
                  </a:txBody>
                  <a:tcPr/>
                </a:tc>
                <a:tc>
                  <a:txBody>
                    <a:bodyPr/>
                    <a:lstStyle/>
                    <a:p>
                      <a:r>
                        <a:rPr lang="en-US" sz="2000" i="1" dirty="0"/>
                        <a:t>Do you have some food here? </a:t>
                      </a:r>
                    </a:p>
                  </a:txBody>
                  <a:tcPr/>
                </a:tc>
                <a:tc>
                  <a:txBody>
                    <a:bodyPr/>
                    <a:lstStyle/>
                    <a:p>
                      <a:r>
                        <a:rPr lang="en-US" sz="2000" i="1" dirty="0"/>
                        <a:t>Please give me some </a:t>
                      </a:r>
                    </a:p>
                  </a:txBody>
                  <a:tcPr/>
                </a:tc>
                <a:extLst>
                  <a:ext uri="{0D108BD9-81ED-4DB2-BD59-A6C34878D82A}">
                    <a16:rowId xmlns:a16="http://schemas.microsoft.com/office/drawing/2014/main" val="1841614716"/>
                  </a:ext>
                </a:extLst>
              </a:tr>
              <a:tr h="749131">
                <a:tc>
                  <a:txBody>
                    <a:bodyPr/>
                    <a:lstStyle/>
                    <a:p>
                      <a:r>
                        <a:rPr lang="en-US" sz="2000" dirty="0"/>
                        <a:t>Common background </a:t>
                      </a:r>
                    </a:p>
                  </a:txBody>
                  <a:tcPr/>
                </a:tc>
                <a:tc>
                  <a:txBody>
                    <a:bodyPr/>
                    <a:lstStyle/>
                    <a:p>
                      <a:r>
                        <a:rPr lang="en-US" sz="2000" i="1" dirty="0"/>
                        <a:t>There is a new restaurant in the city </a:t>
                      </a:r>
                    </a:p>
                  </a:txBody>
                  <a:tcPr/>
                </a:tc>
                <a:tc>
                  <a:txBody>
                    <a:bodyPr/>
                    <a:lstStyle/>
                    <a:p>
                      <a:r>
                        <a:rPr lang="en-US" sz="2000" i="1" dirty="0"/>
                        <a:t>... in the city we’re are in now. </a:t>
                      </a:r>
                    </a:p>
                  </a:txBody>
                  <a:tcPr/>
                </a:tc>
                <a:extLst>
                  <a:ext uri="{0D108BD9-81ED-4DB2-BD59-A6C34878D82A}">
                    <a16:rowId xmlns:a16="http://schemas.microsoft.com/office/drawing/2014/main" val="528100499"/>
                  </a:ext>
                </a:extLst>
              </a:tr>
            </a:tbl>
          </a:graphicData>
        </a:graphic>
      </p:graphicFrame>
    </p:spTree>
    <p:extLst>
      <p:ext uri="{BB962C8B-B14F-4D97-AF65-F5344CB8AC3E}">
        <p14:creationId xmlns:p14="http://schemas.microsoft.com/office/powerpoint/2010/main" val="2270229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85F1-51E6-EE45-9A11-98D32FC5AB7E}"/>
              </a:ext>
            </a:extLst>
          </p:cNvPr>
          <p:cNvSpPr>
            <a:spLocks noGrp="1"/>
          </p:cNvSpPr>
          <p:nvPr>
            <p:ph type="title"/>
          </p:nvPr>
        </p:nvSpPr>
        <p:spPr/>
        <p:txBody>
          <a:bodyPr/>
          <a:lstStyle/>
          <a:p>
            <a:r>
              <a:rPr lang="en-US" dirty="0"/>
              <a:t>But what is “context”? </a:t>
            </a:r>
          </a:p>
        </p:txBody>
      </p:sp>
      <p:sp>
        <p:nvSpPr>
          <p:cNvPr id="3" name="Content Placeholder 2">
            <a:extLst>
              <a:ext uri="{FF2B5EF4-FFF2-40B4-BE49-F238E27FC236}">
                <a16:creationId xmlns:a16="http://schemas.microsoft.com/office/drawing/2014/main" id="{D96D228B-CBAF-9143-9729-8DAB844C01C8}"/>
              </a:ext>
            </a:extLst>
          </p:cNvPr>
          <p:cNvSpPr>
            <a:spLocks noGrp="1"/>
          </p:cNvSpPr>
          <p:nvPr>
            <p:ph idx="1"/>
          </p:nvPr>
        </p:nvSpPr>
        <p:spPr/>
        <p:txBody>
          <a:bodyPr/>
          <a:lstStyle/>
          <a:p>
            <a:r>
              <a:rPr lang="en-US" dirty="0"/>
              <a:t>”Context” is everything</a:t>
            </a:r>
          </a:p>
          <a:p>
            <a:pPr lvl="1"/>
            <a:r>
              <a:rPr lang="en-US" dirty="0"/>
              <a:t>Seeing</a:t>
            </a:r>
          </a:p>
          <a:p>
            <a:pPr lvl="1"/>
            <a:r>
              <a:rPr lang="en-US" dirty="0"/>
              <a:t>Touching </a:t>
            </a:r>
          </a:p>
          <a:p>
            <a:pPr lvl="1"/>
            <a:r>
              <a:rPr lang="en-US" dirty="0"/>
              <a:t>Hearing </a:t>
            </a:r>
          </a:p>
          <a:p>
            <a:pPr lvl="1"/>
            <a:r>
              <a:rPr lang="en-US" dirty="0"/>
              <a:t>Reading </a:t>
            </a:r>
          </a:p>
        </p:txBody>
      </p:sp>
      <p:sp>
        <p:nvSpPr>
          <p:cNvPr id="4" name="Slide Number Placeholder 3">
            <a:extLst>
              <a:ext uri="{FF2B5EF4-FFF2-40B4-BE49-F238E27FC236}">
                <a16:creationId xmlns:a16="http://schemas.microsoft.com/office/drawing/2014/main" id="{E0659BC3-4D7B-1C48-A524-D47100CDC6A9}"/>
              </a:ext>
            </a:extLst>
          </p:cNvPr>
          <p:cNvSpPr>
            <a:spLocks noGrp="1"/>
          </p:cNvSpPr>
          <p:nvPr>
            <p:ph type="sldNum" sz="quarter" idx="12"/>
          </p:nvPr>
        </p:nvSpPr>
        <p:spPr/>
        <p:txBody>
          <a:bodyPr/>
          <a:lstStyle/>
          <a:p>
            <a:pPr>
              <a:defRPr/>
            </a:pPr>
            <a:fld id="{0121240C-47AF-2F4D-83B3-CC3EDF50F794}" type="slidenum">
              <a:rPr lang="en-US" smtClean="0"/>
              <a:pPr>
                <a:defRPr/>
              </a:pPr>
              <a:t>76</a:t>
            </a:fld>
            <a:endParaRPr lang="en-US" dirty="0"/>
          </a:p>
        </p:txBody>
      </p:sp>
      <p:pic>
        <p:nvPicPr>
          <p:cNvPr id="5" name="Image" descr="Image">
            <a:extLst>
              <a:ext uri="{FF2B5EF4-FFF2-40B4-BE49-F238E27FC236}">
                <a16:creationId xmlns:a16="http://schemas.microsoft.com/office/drawing/2014/main" id="{3AB28A7F-56B5-7E4B-8EE2-13DE6D8DDB26}"/>
              </a:ext>
            </a:extLst>
          </p:cNvPr>
          <p:cNvPicPr>
            <a:picLocks noChangeAspect="1"/>
          </p:cNvPicPr>
          <p:nvPr/>
        </p:nvPicPr>
        <p:blipFill>
          <a:blip r:embed="rId3"/>
          <a:stretch>
            <a:fillRect/>
          </a:stretch>
        </p:blipFill>
        <p:spPr>
          <a:xfrm>
            <a:off x="4681373" y="1424067"/>
            <a:ext cx="7483900" cy="5314012"/>
          </a:xfrm>
          <a:prstGeom prst="rect">
            <a:avLst/>
          </a:prstGeom>
          <a:ln w="12700">
            <a:miter lim="400000"/>
          </a:ln>
        </p:spPr>
      </p:pic>
    </p:spTree>
    <p:extLst>
      <p:ext uri="{BB962C8B-B14F-4D97-AF65-F5344CB8AC3E}">
        <p14:creationId xmlns:p14="http://schemas.microsoft.com/office/powerpoint/2010/main" val="50971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77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Computers have </a:t>
            </a:r>
            <a:br>
              <a:rPr lang="en-US" b="0" dirty="0"/>
            </a:br>
            <a:r>
              <a:rPr lang="en-US" b="0" dirty="0"/>
              <a:t>a </a:t>
            </a:r>
            <a:r>
              <a:rPr lang="en-US" dirty="0"/>
              <a:t>narrow </a:t>
            </a:r>
            <a:r>
              <a:rPr lang="en-US" b="0" dirty="0"/>
              <a:t>access to the world!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03459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783-A959-0B46-82C5-270023EC88DC}"/>
              </a:ext>
            </a:extLst>
          </p:cNvPr>
          <p:cNvSpPr>
            <a:spLocks noGrp="1"/>
          </p:cNvSpPr>
          <p:nvPr>
            <p:ph type="title"/>
          </p:nvPr>
        </p:nvSpPr>
        <p:spPr/>
        <p:txBody>
          <a:bodyPr/>
          <a:lstStyle/>
          <a:p>
            <a:r>
              <a:rPr lang="en-US" dirty="0"/>
              <a:t>Generated Knowledge is Inaccurate</a:t>
            </a:r>
          </a:p>
        </p:txBody>
      </p:sp>
      <p:pic>
        <p:nvPicPr>
          <p:cNvPr id="18" name="Content Placeholder 17" descr="Graphical user interface, chart&#10;&#10;Description automatically generated">
            <a:extLst>
              <a:ext uri="{FF2B5EF4-FFF2-40B4-BE49-F238E27FC236}">
                <a16:creationId xmlns:a16="http://schemas.microsoft.com/office/drawing/2014/main" id="{B53EB2A0-1E5B-3B46-A7D6-6FFE7E78A0A3}"/>
              </a:ext>
            </a:extLst>
          </p:cNvPr>
          <p:cNvPicPr>
            <a:picLocks noGrp="1" noChangeAspect="1"/>
          </p:cNvPicPr>
          <p:nvPr>
            <p:ph idx="1"/>
          </p:nvPr>
        </p:nvPicPr>
        <p:blipFill>
          <a:blip r:embed="rId2"/>
          <a:stretch>
            <a:fillRect/>
          </a:stretch>
        </p:blipFill>
        <p:spPr>
          <a:xfrm>
            <a:off x="4140200" y="2093119"/>
            <a:ext cx="3911600" cy="3530600"/>
          </a:xfrm>
        </p:spPr>
      </p:pic>
      <p:sp>
        <p:nvSpPr>
          <p:cNvPr id="4" name="Slide Number Placeholder 3">
            <a:extLst>
              <a:ext uri="{FF2B5EF4-FFF2-40B4-BE49-F238E27FC236}">
                <a16:creationId xmlns:a16="http://schemas.microsoft.com/office/drawing/2014/main" id="{D2599C08-6041-A64C-AF78-8ABF0C1DE724}"/>
              </a:ext>
            </a:extLst>
          </p:cNvPr>
          <p:cNvSpPr>
            <a:spLocks noGrp="1"/>
          </p:cNvSpPr>
          <p:nvPr>
            <p:ph type="sldNum" sz="quarter" idx="12"/>
          </p:nvPr>
        </p:nvSpPr>
        <p:spPr/>
        <p:txBody>
          <a:bodyPr/>
          <a:lstStyle/>
          <a:p>
            <a:pPr>
              <a:defRPr/>
            </a:pPr>
            <a:fld id="{0121240C-47AF-2F4D-83B3-CC3EDF50F794}" type="slidenum">
              <a:rPr lang="en-US" smtClean="0"/>
              <a:pPr>
                <a:defRPr/>
              </a:pPr>
              <a:t>78</a:t>
            </a:fld>
            <a:endParaRPr lang="en-US" dirty="0"/>
          </a:p>
        </p:txBody>
      </p:sp>
      <p:sp>
        <p:nvSpPr>
          <p:cNvPr id="20" name="Rectangle 19">
            <a:extLst>
              <a:ext uri="{FF2B5EF4-FFF2-40B4-BE49-F238E27FC236}">
                <a16:creationId xmlns:a16="http://schemas.microsoft.com/office/drawing/2014/main" id="{53D5098E-8071-984E-ADF8-12B7AAAFA546}"/>
              </a:ext>
            </a:extLst>
          </p:cNvPr>
          <p:cNvSpPr/>
          <p:nvPr/>
        </p:nvSpPr>
        <p:spPr>
          <a:xfrm>
            <a:off x="224563" y="6311015"/>
            <a:ext cx="2018501" cy="400110"/>
          </a:xfrm>
          <a:prstGeom prst="rect">
            <a:avLst/>
          </a:prstGeom>
        </p:spPr>
        <p:txBody>
          <a:bodyPr wrap="none">
            <a:spAutoFit/>
          </a:bodyPr>
          <a:lstStyle/>
          <a:p>
            <a:r>
              <a:rPr lang="en-US" sz="2000" dirty="0" err="1">
                <a:solidFill>
                  <a:schemeClr val="accent1"/>
                </a:solidFill>
                <a:effectLst/>
                <a:latin typeface="Consolas" panose="020B0609020204030204" pitchFamily="49" charset="0"/>
                <a:cs typeface="Consolas" panose="020B0609020204030204" pitchFamily="49" charset="0"/>
              </a:rPr>
              <a:t>RoBERTa</a:t>
            </a:r>
            <a:r>
              <a:rPr lang="en-US" sz="2000" dirty="0">
                <a:solidFill>
                  <a:schemeClr val="accent1"/>
                </a:solidFill>
                <a:effectLst/>
                <a:latin typeface="Consolas" panose="020B0609020204030204" pitchFamily="49" charset="0"/>
                <a:cs typeface="Consolas" panose="020B0609020204030204" pitchFamily="49" charset="0"/>
              </a:rPr>
              <a:t>-large</a:t>
            </a:r>
          </a:p>
        </p:txBody>
      </p:sp>
    </p:spTree>
    <p:extLst>
      <p:ext uri="{BB962C8B-B14F-4D97-AF65-F5344CB8AC3E}">
        <p14:creationId xmlns:p14="http://schemas.microsoft.com/office/powerpoint/2010/main" val="26175626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E43A-0DFF-E14A-83FB-8B816C8BE941}"/>
              </a:ext>
            </a:extLst>
          </p:cNvPr>
          <p:cNvSpPr>
            <a:spLocks noGrp="1"/>
          </p:cNvSpPr>
          <p:nvPr>
            <p:ph type="title"/>
          </p:nvPr>
        </p:nvSpPr>
        <p:spPr/>
        <p:txBody>
          <a:bodyPr/>
          <a:lstStyle/>
          <a:p>
            <a:r>
              <a:rPr lang="en-US" sz="3200" dirty="0"/>
              <a:t>The way forward: learning from additional modalities </a:t>
            </a:r>
          </a:p>
        </p:txBody>
      </p:sp>
      <p:sp>
        <p:nvSpPr>
          <p:cNvPr id="3" name="Content Placeholder 2">
            <a:extLst>
              <a:ext uri="{FF2B5EF4-FFF2-40B4-BE49-F238E27FC236}">
                <a16:creationId xmlns:a16="http://schemas.microsoft.com/office/drawing/2014/main" id="{37464B47-0393-0E4A-80B1-1F668C5E011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2687B2-5753-FC48-9B94-C05383D2940E}"/>
              </a:ext>
            </a:extLst>
          </p:cNvPr>
          <p:cNvSpPr>
            <a:spLocks noGrp="1"/>
          </p:cNvSpPr>
          <p:nvPr>
            <p:ph type="sldNum" sz="quarter" idx="12"/>
          </p:nvPr>
        </p:nvSpPr>
        <p:spPr/>
        <p:txBody>
          <a:bodyPr/>
          <a:lstStyle/>
          <a:p>
            <a:pPr>
              <a:defRPr/>
            </a:pPr>
            <a:fld id="{0121240C-47AF-2F4D-83B3-CC3EDF50F794}" type="slidenum">
              <a:rPr lang="en-US" smtClean="0"/>
              <a:pPr>
                <a:defRPr/>
              </a:pPr>
              <a:t>79</a:t>
            </a:fld>
            <a:endParaRPr lang="en-US" dirty="0"/>
          </a:p>
        </p:txBody>
      </p:sp>
      <p:grpSp>
        <p:nvGrpSpPr>
          <p:cNvPr id="12" name="Group 11">
            <a:extLst>
              <a:ext uri="{FF2B5EF4-FFF2-40B4-BE49-F238E27FC236}">
                <a16:creationId xmlns:a16="http://schemas.microsoft.com/office/drawing/2014/main" id="{F82E72C2-0B02-3A4D-8E19-548FB19C1414}"/>
              </a:ext>
            </a:extLst>
          </p:cNvPr>
          <p:cNvGrpSpPr/>
          <p:nvPr/>
        </p:nvGrpSpPr>
        <p:grpSpPr>
          <a:xfrm>
            <a:off x="1813810" y="1706563"/>
            <a:ext cx="7922949" cy="4351338"/>
            <a:chOff x="7237362" y="4170754"/>
            <a:chExt cx="14041824" cy="6865555"/>
          </a:xfrm>
        </p:grpSpPr>
        <p:pic>
          <p:nvPicPr>
            <p:cNvPr id="5" name="Screen Shot 2020-06-16 at 4.43.20 PM.png" descr="Screen Shot 2020-06-16 at 4.43.20 PM.png">
              <a:extLst>
                <a:ext uri="{FF2B5EF4-FFF2-40B4-BE49-F238E27FC236}">
                  <a16:creationId xmlns:a16="http://schemas.microsoft.com/office/drawing/2014/main" id="{4A002382-FC1C-2A41-859C-13902A931BCB}"/>
                </a:ext>
              </a:extLst>
            </p:cNvPr>
            <p:cNvPicPr>
              <a:picLocks noChangeAspect="1"/>
            </p:cNvPicPr>
            <p:nvPr/>
          </p:nvPicPr>
          <p:blipFill>
            <a:blip r:embed="rId2"/>
            <a:stretch>
              <a:fillRect/>
            </a:stretch>
          </p:blipFill>
          <p:spPr>
            <a:xfrm>
              <a:off x="7858283" y="4170754"/>
              <a:ext cx="8667434" cy="5374492"/>
            </a:xfrm>
            <a:prstGeom prst="rect">
              <a:avLst/>
            </a:prstGeom>
            <a:ln w="12700">
              <a:miter lim="400000"/>
            </a:ln>
          </p:spPr>
        </p:pic>
        <p:grpSp>
          <p:nvGrpSpPr>
            <p:cNvPr id="6" name="Group">
              <a:extLst>
                <a:ext uri="{FF2B5EF4-FFF2-40B4-BE49-F238E27FC236}">
                  <a16:creationId xmlns:a16="http://schemas.microsoft.com/office/drawing/2014/main" id="{DAE78122-73C9-0243-A941-0F90FE30E93F}"/>
                </a:ext>
              </a:extLst>
            </p:cNvPr>
            <p:cNvGrpSpPr/>
            <p:nvPr/>
          </p:nvGrpSpPr>
          <p:grpSpPr>
            <a:xfrm>
              <a:off x="7237362" y="9466219"/>
              <a:ext cx="5768348" cy="1570090"/>
              <a:chOff x="0" y="0"/>
              <a:chExt cx="5768347" cy="1570089"/>
            </a:xfrm>
          </p:grpSpPr>
          <mc:AlternateContent xmlns:mc="http://schemas.openxmlformats.org/markup-compatibility/2006" xmlns:a14="http://schemas.microsoft.com/office/drawing/2010/main">
            <mc:Choice Requires="a14">
              <p:sp>
                <p:nvSpPr>
                  <p:cNvPr id="7" name="front row  crossed legged">
                    <a:extLst>
                      <a:ext uri="{FF2B5EF4-FFF2-40B4-BE49-F238E27FC236}">
                        <a16:creationId xmlns:a16="http://schemas.microsoft.com/office/drawing/2014/main" id="{F70045EA-5F00-FE44-80AE-5D3F6909A5BE}"/>
                      </a:ext>
                    </a:extLst>
                  </p:cNvPr>
                  <p:cNvSpPr txBox="1"/>
                  <p:nvPr/>
                </p:nvSpPr>
                <p:spPr>
                  <a:xfrm>
                    <a:off x="0" y="619249"/>
                    <a:ext cx="5768348" cy="950841"/>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defRPr sz="4000">
                        <a:solidFill>
                          <a:schemeClr val="accent3">
                            <a:hueOff val="552055"/>
                            <a:lumOff val="-12548"/>
                          </a:schemeClr>
                        </a:solidFill>
                      </a:defRPr>
                    </a:pPr>
                    <a:r>
                      <a:t>front row </a:t>
                    </a:r>
                    <a14:m>
                      <m:oMath xmlns:m="http://schemas.openxmlformats.org/officeDocument/2006/math">
                        <m:r>
                          <a:rPr sz="5100" i="1">
                            <a:solidFill>
                              <a:srgbClr val="017000"/>
                            </a:solidFill>
                            <a:latin typeface="Cambria Math" panose="02040503050406030204" pitchFamily="18" charset="0"/>
                          </a:rPr>
                          <m:t>⇒</m:t>
                        </m:r>
                      </m:oMath>
                    </a14:m>
                    <a:r>
                      <a:t>crossed legged</a:t>
                    </a:r>
                    <a:endParaRPr>
                      <a:solidFill>
                        <a:srgbClr val="017100"/>
                      </a:solidFill>
                    </a:endParaRPr>
                  </a:p>
                </p:txBody>
              </p:sp>
            </mc:Choice>
            <mc:Fallback xmlns="">
              <p:sp>
                <p:nvSpPr>
                  <p:cNvPr id="7" name="front row  crossed legged">
                    <a:extLst>
                      <a:ext uri="{FF2B5EF4-FFF2-40B4-BE49-F238E27FC236}">
                        <a16:creationId xmlns:a16="http://schemas.microsoft.com/office/drawing/2014/main" id="{F70045EA-5F00-FE44-80AE-5D3F6909A5BE}"/>
                      </a:ext>
                    </a:extLst>
                  </p:cNvPr>
                  <p:cNvSpPr txBox="1">
                    <a:spLocks noRot="1" noChangeAspect="1" noMove="1" noResize="1" noEditPoints="1" noAdjustHandles="1" noChangeArrowheads="1" noChangeShapeType="1" noTextEdit="1"/>
                  </p:cNvSpPr>
                  <p:nvPr/>
                </p:nvSpPr>
                <p:spPr>
                  <a:xfrm>
                    <a:off x="0" y="619249"/>
                    <a:ext cx="5768348" cy="950841"/>
                  </a:xfrm>
                  <a:prstGeom prst="rect">
                    <a:avLst/>
                  </a:prstGeom>
                  <a:blipFill>
                    <a:blip r:embed="rId3"/>
                    <a:stretch>
                      <a:fillRect l="-8203" t="-16327" r="-87891" b="-59184"/>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8" name="Line">
                <a:extLst>
                  <a:ext uri="{FF2B5EF4-FFF2-40B4-BE49-F238E27FC236}">
                    <a16:creationId xmlns:a16="http://schemas.microsoft.com/office/drawing/2014/main" id="{EC3D3517-E47A-B64A-A2BB-A38E600922F7}"/>
                  </a:ext>
                </a:extLst>
              </p:cNvPr>
              <p:cNvSpPr/>
              <p:nvPr/>
            </p:nvSpPr>
            <p:spPr>
              <a:xfrm>
                <a:off x="2528301" y="0"/>
                <a:ext cx="1" cy="950840"/>
              </a:xfrm>
              <a:prstGeom prst="line">
                <a:avLst/>
              </a:prstGeom>
              <a:noFill/>
              <a:ln w="25400" cap="flat">
                <a:solidFill>
                  <a:schemeClr val="accent3">
                    <a:hueOff val="552055"/>
                    <a:lumOff val="-12548"/>
                  </a:schemeClr>
                </a:solidFill>
                <a:prstDash val="solid"/>
                <a:miter lim="400000"/>
                <a:tailEnd type="triangle" w="med" len="med"/>
              </a:ln>
              <a:effectLst/>
            </p:spPr>
            <p:txBody>
              <a:bodyPr wrap="square" lIns="50800" tIns="50800" rIns="50800" bIns="50800" numCol="1" anchor="ctr">
                <a:noAutofit/>
              </a:bodyPr>
              <a:lstStyle/>
              <a:p>
                <a:endParaRPr/>
              </a:p>
            </p:txBody>
          </p:sp>
        </p:grpSp>
        <p:grpSp>
          <p:nvGrpSpPr>
            <p:cNvPr id="9" name="Group">
              <a:extLst>
                <a:ext uri="{FF2B5EF4-FFF2-40B4-BE49-F238E27FC236}">
                  <a16:creationId xmlns:a16="http://schemas.microsoft.com/office/drawing/2014/main" id="{E42F3E96-9744-2D46-8777-109484FE9032}"/>
                </a:ext>
              </a:extLst>
            </p:cNvPr>
            <p:cNvGrpSpPr/>
            <p:nvPr/>
          </p:nvGrpSpPr>
          <p:grpSpPr>
            <a:xfrm>
              <a:off x="16008765" y="4403672"/>
              <a:ext cx="5270421" cy="950841"/>
              <a:chOff x="0" y="0"/>
              <a:chExt cx="5270420" cy="950840"/>
            </a:xfrm>
          </p:grpSpPr>
          <mc:AlternateContent xmlns:mc="http://schemas.openxmlformats.org/markup-compatibility/2006" xmlns:a14="http://schemas.microsoft.com/office/drawing/2010/main">
            <mc:Choice Requires="a14">
              <p:sp>
                <p:nvSpPr>
                  <p:cNvPr id="10" name="last row  standing">
                    <a:extLst>
                      <a:ext uri="{FF2B5EF4-FFF2-40B4-BE49-F238E27FC236}">
                        <a16:creationId xmlns:a16="http://schemas.microsoft.com/office/drawing/2014/main" id="{8B3D84D8-062B-7D4A-BEBB-F7489747751D}"/>
                      </a:ext>
                    </a:extLst>
                  </p:cNvPr>
                  <p:cNvSpPr txBox="1"/>
                  <p:nvPr/>
                </p:nvSpPr>
                <p:spPr>
                  <a:xfrm>
                    <a:off x="1112432" y="0"/>
                    <a:ext cx="4157988" cy="950841"/>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defRPr sz="4000">
                        <a:solidFill>
                          <a:schemeClr val="accent3">
                            <a:hueOff val="552055"/>
                            <a:lumOff val="-12548"/>
                          </a:schemeClr>
                        </a:solidFill>
                      </a:defRPr>
                    </a:pPr>
                    <a:r>
                      <a:t>last row </a:t>
                    </a:r>
                    <a14:m>
                      <m:oMath xmlns:m="http://schemas.openxmlformats.org/officeDocument/2006/math">
                        <m:r>
                          <a:rPr sz="5100" i="1">
                            <a:solidFill>
                              <a:srgbClr val="017000"/>
                            </a:solidFill>
                            <a:latin typeface="Cambria Math" panose="02040503050406030204" pitchFamily="18" charset="0"/>
                          </a:rPr>
                          <m:t>⇒</m:t>
                        </m:r>
                      </m:oMath>
                    </a14:m>
                    <a:r>
                      <a:t>standing</a:t>
                    </a:r>
                    <a:endParaRPr>
                      <a:solidFill>
                        <a:srgbClr val="017100"/>
                      </a:solidFill>
                    </a:endParaRPr>
                  </a:p>
                </p:txBody>
              </p:sp>
            </mc:Choice>
            <mc:Fallback xmlns="">
              <p:sp>
                <p:nvSpPr>
                  <p:cNvPr id="10" name="last row  standing">
                    <a:extLst>
                      <a:ext uri="{FF2B5EF4-FFF2-40B4-BE49-F238E27FC236}">
                        <a16:creationId xmlns:a16="http://schemas.microsoft.com/office/drawing/2014/main" id="{8B3D84D8-062B-7D4A-BEBB-F7489747751D}"/>
                      </a:ext>
                    </a:extLst>
                  </p:cNvPr>
                  <p:cNvSpPr txBox="1">
                    <a:spLocks noRot="1" noChangeAspect="1" noMove="1" noResize="1" noEditPoints="1" noAdjustHandles="1" noChangeArrowheads="1" noChangeShapeType="1" noTextEdit="1"/>
                  </p:cNvSpPr>
                  <p:nvPr/>
                </p:nvSpPr>
                <p:spPr>
                  <a:xfrm>
                    <a:off x="1112432" y="0"/>
                    <a:ext cx="4157988" cy="950841"/>
                  </a:xfrm>
                  <a:prstGeom prst="rect">
                    <a:avLst/>
                  </a:prstGeom>
                  <a:blipFill>
                    <a:blip r:embed="rId4"/>
                    <a:stretch>
                      <a:fillRect l="-10753" t="-14286" r="-91398" b="-61224"/>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1" name="Line">
                <a:extLst>
                  <a:ext uri="{FF2B5EF4-FFF2-40B4-BE49-F238E27FC236}">
                    <a16:creationId xmlns:a16="http://schemas.microsoft.com/office/drawing/2014/main" id="{D97E0235-8282-604D-9947-4F593E1A362B}"/>
                  </a:ext>
                </a:extLst>
              </p:cNvPr>
              <p:cNvSpPr/>
              <p:nvPr/>
            </p:nvSpPr>
            <p:spPr>
              <a:xfrm flipH="1" flipV="1">
                <a:off x="-1" y="594287"/>
                <a:ext cx="1068038" cy="1"/>
              </a:xfrm>
              <a:prstGeom prst="line">
                <a:avLst/>
              </a:prstGeom>
              <a:noFill/>
              <a:ln w="25400" cap="flat">
                <a:solidFill>
                  <a:schemeClr val="accent3">
                    <a:hueOff val="552055"/>
                    <a:lumOff val="-12548"/>
                  </a:schemeClr>
                </a:solidFill>
                <a:prstDash val="solid"/>
                <a:miter lim="400000"/>
                <a:headEnd type="triangle" w="med" len="med"/>
              </a:ln>
              <a:effectLst/>
            </p:spPr>
            <p:txBody>
              <a:bodyPr wrap="square" lIns="50800" tIns="50800" rIns="50800" bIns="50800" numCol="1" anchor="ctr">
                <a:noAutofit/>
              </a:bodyPr>
              <a:lstStyle/>
              <a:p>
                <a:endParaRPr/>
              </a:p>
            </p:txBody>
          </p:sp>
        </p:grpSp>
      </p:grpSp>
    </p:spTree>
    <p:extLst>
      <p:ext uri="{BB962C8B-B14F-4D97-AF65-F5344CB8AC3E}">
        <p14:creationId xmlns:p14="http://schemas.microsoft.com/office/powerpoint/2010/main" val="120690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7628-3E47-10E4-2E3D-BEE7750F4F8A}"/>
              </a:ext>
            </a:extLst>
          </p:cNvPr>
          <p:cNvSpPr>
            <a:spLocks noGrp="1"/>
          </p:cNvSpPr>
          <p:nvPr>
            <p:ph type="title"/>
          </p:nvPr>
        </p:nvSpPr>
        <p:spPr/>
        <p:txBody>
          <a:bodyPr/>
          <a:lstStyle/>
          <a:p>
            <a:r>
              <a:rPr lang="en-US" b="1" dirty="0">
                <a:solidFill>
                  <a:srgbClr val="0070C0"/>
                </a:solidFill>
              </a:rPr>
              <a:t>Self-Supervised</a:t>
            </a:r>
            <a:r>
              <a:rPr lang="en-US" b="1" dirty="0"/>
              <a:t> </a:t>
            </a:r>
            <a:r>
              <a:rPr lang="en-US" dirty="0"/>
              <a:t>Models</a:t>
            </a:r>
          </a:p>
        </p:txBody>
      </p:sp>
    </p:spTree>
    <p:extLst>
      <p:ext uri="{BB962C8B-B14F-4D97-AF65-F5344CB8AC3E}">
        <p14:creationId xmlns:p14="http://schemas.microsoft.com/office/powerpoint/2010/main" val="3455102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80</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Representations are inaccurate </a:t>
            </a:r>
            <a:br>
              <a:rPr lang="en-US" b="0" dirty="0"/>
            </a:br>
            <a:r>
              <a:rPr lang="en-US" b="0" dirty="0"/>
              <a:t>and lack commonsense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82045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7783-A959-0B46-82C5-270023EC88DC}"/>
              </a:ext>
            </a:extLst>
          </p:cNvPr>
          <p:cNvSpPr>
            <a:spLocks noGrp="1"/>
          </p:cNvSpPr>
          <p:nvPr>
            <p:ph type="title"/>
          </p:nvPr>
        </p:nvSpPr>
        <p:spPr/>
        <p:txBody>
          <a:bodyPr/>
          <a:lstStyle/>
          <a:p>
            <a:r>
              <a:rPr lang="en-US" dirty="0"/>
              <a:t>LMs are not Consistent</a:t>
            </a:r>
          </a:p>
        </p:txBody>
      </p:sp>
      <p:pic>
        <p:nvPicPr>
          <p:cNvPr id="8" name="Content Placeholder 7" descr="A picture containing text, bird&#10;&#10;Description automatically generated">
            <a:extLst>
              <a:ext uri="{FF2B5EF4-FFF2-40B4-BE49-F238E27FC236}">
                <a16:creationId xmlns:a16="http://schemas.microsoft.com/office/drawing/2014/main" id="{95598656-8C4E-C644-BBA7-8D44B2BA1550}"/>
              </a:ext>
            </a:extLst>
          </p:cNvPr>
          <p:cNvPicPr>
            <a:picLocks noGrp="1" noChangeAspect="1"/>
          </p:cNvPicPr>
          <p:nvPr>
            <p:ph idx="1"/>
          </p:nvPr>
        </p:nvPicPr>
        <p:blipFill>
          <a:blip r:embed="rId3"/>
          <a:stretch>
            <a:fillRect/>
          </a:stretch>
        </p:blipFill>
        <p:spPr>
          <a:xfrm>
            <a:off x="1619250" y="1940719"/>
            <a:ext cx="8953500" cy="3835400"/>
          </a:xfrm>
        </p:spPr>
      </p:pic>
      <p:sp>
        <p:nvSpPr>
          <p:cNvPr id="4" name="Slide Number Placeholder 3">
            <a:extLst>
              <a:ext uri="{FF2B5EF4-FFF2-40B4-BE49-F238E27FC236}">
                <a16:creationId xmlns:a16="http://schemas.microsoft.com/office/drawing/2014/main" id="{D2599C08-6041-A64C-AF78-8ABF0C1DE724}"/>
              </a:ext>
            </a:extLst>
          </p:cNvPr>
          <p:cNvSpPr>
            <a:spLocks noGrp="1"/>
          </p:cNvSpPr>
          <p:nvPr>
            <p:ph type="sldNum" sz="quarter" idx="12"/>
          </p:nvPr>
        </p:nvSpPr>
        <p:spPr/>
        <p:txBody>
          <a:bodyPr/>
          <a:lstStyle/>
          <a:p>
            <a:pPr>
              <a:defRPr/>
            </a:pPr>
            <a:fld id="{0121240C-47AF-2F4D-83B3-CC3EDF50F794}" type="slidenum">
              <a:rPr lang="en-US" smtClean="0"/>
              <a:pPr>
                <a:defRPr/>
              </a:pPr>
              <a:t>81</a:t>
            </a:fld>
            <a:endParaRPr lang="en-US" dirty="0"/>
          </a:p>
        </p:txBody>
      </p:sp>
      <p:sp>
        <p:nvSpPr>
          <p:cNvPr id="6" name="Rectangle 5">
            <a:extLst>
              <a:ext uri="{FF2B5EF4-FFF2-40B4-BE49-F238E27FC236}">
                <a16:creationId xmlns:a16="http://schemas.microsoft.com/office/drawing/2014/main" id="{E2AF716A-8021-4A4B-AEEB-92A3935DF2B8}"/>
              </a:ext>
            </a:extLst>
          </p:cNvPr>
          <p:cNvSpPr/>
          <p:nvPr/>
        </p:nvSpPr>
        <p:spPr>
          <a:xfrm>
            <a:off x="224563" y="6311015"/>
            <a:ext cx="2864887"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Ribeiro et al, 2019</a:t>
            </a:r>
            <a:endParaRPr lang="en-US" sz="2000" dirty="0">
              <a:solidFill>
                <a:schemeClr val="accent1"/>
              </a:solidFill>
              <a:effectLs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A48C733B-6DC3-9645-B908-E55F81FC6B23}"/>
              </a:ext>
            </a:extLst>
          </p:cNvPr>
          <p:cNvSpPr txBox="1"/>
          <p:nvPr/>
        </p:nvSpPr>
        <p:spPr>
          <a:xfrm>
            <a:off x="838200" y="1543986"/>
            <a:ext cx="7886075" cy="523220"/>
          </a:xfrm>
          <a:prstGeom prst="rect">
            <a:avLst/>
          </a:prstGeom>
          <a:noFill/>
        </p:spPr>
        <p:txBody>
          <a:bodyPr wrap="square" rtlCol="0">
            <a:spAutoFit/>
          </a:bodyPr>
          <a:lstStyle/>
          <a:p>
            <a:r>
              <a:rPr lang="en-US" sz="2800" dirty="0"/>
              <a:t>They do not know what they know! </a:t>
            </a:r>
          </a:p>
        </p:txBody>
      </p:sp>
    </p:spTree>
    <p:extLst>
      <p:ext uri="{BB962C8B-B14F-4D97-AF65-F5344CB8AC3E}">
        <p14:creationId xmlns:p14="http://schemas.microsoft.com/office/powerpoint/2010/main" val="1608417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82</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LMs do not know if they [don’t] know!</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58145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C47D838-FA31-2F4F-BA91-BB72D3A9E798}"/>
              </a:ext>
            </a:extLst>
          </p:cNvPr>
          <p:cNvSpPr/>
          <p:nvPr/>
        </p:nvSpPr>
        <p:spPr>
          <a:xfrm>
            <a:off x="2023695" y="2454812"/>
            <a:ext cx="7877951" cy="3874628"/>
          </a:xfrm>
          <a:prstGeom prst="ellipse">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Lack of Generality </a:t>
            </a:r>
          </a:p>
        </p:txBody>
      </p:sp>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p:txBody>
          <a:bodyPr/>
          <a:lstStyle/>
          <a:p>
            <a:r>
              <a:rPr lang="en-US" dirty="0"/>
              <a:t>Successes in NLP are focused on niche domains</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2"/>
          </p:nvPr>
        </p:nvSpPr>
        <p:spPr/>
        <p:txBody>
          <a:bodyPr/>
          <a:lstStyle/>
          <a:p>
            <a:pPr>
              <a:defRPr/>
            </a:pPr>
            <a:fld id="{0121240C-47AF-2F4D-83B3-CC3EDF50F794}" type="slidenum">
              <a:rPr lang="en-US" smtClean="0"/>
              <a:pPr>
                <a:defRPr/>
              </a:pPr>
              <a:t>83</a:t>
            </a:fld>
            <a:endParaRPr lang="en-US" dirty="0"/>
          </a:p>
        </p:txBody>
      </p:sp>
      <p:grpSp>
        <p:nvGrpSpPr>
          <p:cNvPr id="20" name="Group 19">
            <a:extLst>
              <a:ext uri="{FF2B5EF4-FFF2-40B4-BE49-F238E27FC236}">
                <a16:creationId xmlns:a16="http://schemas.microsoft.com/office/drawing/2014/main" id="{1D3E7EC9-7E44-5143-BA83-CCEE2A555079}"/>
              </a:ext>
            </a:extLst>
          </p:cNvPr>
          <p:cNvGrpSpPr/>
          <p:nvPr/>
        </p:nvGrpSpPr>
        <p:grpSpPr>
          <a:xfrm>
            <a:off x="7233016" y="3796457"/>
            <a:ext cx="2170271" cy="1404090"/>
            <a:chOff x="7183778" y="3683913"/>
            <a:chExt cx="2170271" cy="1404090"/>
          </a:xfrm>
        </p:grpSpPr>
        <p:sp>
          <p:nvSpPr>
            <p:cNvPr id="8" name="Oval 7">
              <a:extLst>
                <a:ext uri="{FF2B5EF4-FFF2-40B4-BE49-F238E27FC236}">
                  <a16:creationId xmlns:a16="http://schemas.microsoft.com/office/drawing/2014/main" id="{E59DD53A-B426-AC40-A36E-4120C1B9B3CC}"/>
                </a:ext>
              </a:extLst>
            </p:cNvPr>
            <p:cNvSpPr/>
            <p:nvPr/>
          </p:nvSpPr>
          <p:spPr>
            <a:xfrm>
              <a:off x="7183778" y="3683913"/>
              <a:ext cx="2170271" cy="1404090"/>
            </a:xfrm>
            <a:prstGeom prst="ellipse">
              <a:avLst/>
            </a:prstGeom>
            <a:solidFill>
              <a:srgbClr val="00B050">
                <a:alpha val="36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008478F-27D8-F74D-8B1A-74CF4CD10412}"/>
                </a:ext>
              </a:extLst>
            </p:cNvPr>
            <p:cNvSpPr txBox="1"/>
            <p:nvPr/>
          </p:nvSpPr>
          <p:spPr>
            <a:xfrm>
              <a:off x="7238083" y="4033062"/>
              <a:ext cx="2061662" cy="707886"/>
            </a:xfrm>
            <a:prstGeom prst="rect">
              <a:avLst/>
            </a:prstGeom>
            <a:noFill/>
          </p:spPr>
          <p:txBody>
            <a:bodyPr wrap="square" rtlCol="0">
              <a:spAutoFit/>
            </a:bodyPr>
            <a:lstStyle/>
            <a:p>
              <a:pPr algn="ctr"/>
              <a:r>
                <a:rPr lang="en-US" sz="2000" b="1" dirty="0"/>
                <a:t>Extracting Entities </a:t>
              </a:r>
              <a:endParaRPr lang="en-US" dirty="0"/>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4866708" y="3025557"/>
            <a:ext cx="2141545" cy="1408058"/>
            <a:chOff x="4817470" y="291301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4817470" y="291301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4895230" y="3257732"/>
              <a:ext cx="1959899" cy="707886"/>
            </a:xfrm>
            <a:prstGeom prst="rect">
              <a:avLst/>
            </a:prstGeom>
            <a:noFill/>
          </p:spPr>
          <p:txBody>
            <a:bodyPr wrap="square" rtlCol="0">
              <a:spAutoFit/>
            </a:bodyPr>
            <a:lstStyle/>
            <a:p>
              <a:pPr algn="ctr"/>
              <a:r>
                <a:rPr lang="en-US" sz="2000" b="1" dirty="0"/>
                <a:t>Explaining Decisions</a:t>
              </a:r>
              <a:endParaRPr lang="en-US" sz="1600" b="1" dirty="0"/>
            </a:p>
          </p:txBody>
        </p:sp>
      </p:grpSp>
      <p:grpSp>
        <p:nvGrpSpPr>
          <p:cNvPr id="18" name="Group 17">
            <a:extLst>
              <a:ext uri="{FF2B5EF4-FFF2-40B4-BE49-F238E27FC236}">
                <a16:creationId xmlns:a16="http://schemas.microsoft.com/office/drawing/2014/main" id="{7809EC7C-DC2E-884A-962F-F9F88EEE875C}"/>
              </a:ext>
            </a:extLst>
          </p:cNvPr>
          <p:cNvGrpSpPr/>
          <p:nvPr/>
        </p:nvGrpSpPr>
        <p:grpSpPr>
          <a:xfrm>
            <a:off x="2502708" y="3687453"/>
            <a:ext cx="2186387" cy="1428779"/>
            <a:chOff x="2453470" y="3574909"/>
            <a:chExt cx="2186387" cy="1428779"/>
          </a:xfrm>
        </p:grpSpPr>
        <p:sp>
          <p:nvSpPr>
            <p:cNvPr id="5" name="Oval 4">
              <a:extLst>
                <a:ext uri="{FF2B5EF4-FFF2-40B4-BE49-F238E27FC236}">
                  <a16:creationId xmlns:a16="http://schemas.microsoft.com/office/drawing/2014/main" id="{53921619-1257-7841-BBA8-78712462B99D}"/>
                </a:ext>
              </a:extLst>
            </p:cNvPr>
            <p:cNvSpPr/>
            <p:nvPr/>
          </p:nvSpPr>
          <p:spPr>
            <a:xfrm>
              <a:off x="2498312" y="3574909"/>
              <a:ext cx="2141545" cy="1428779"/>
            </a:xfrm>
            <a:prstGeom prst="ellipse">
              <a:avLst/>
            </a:prstGeom>
            <a:solidFill>
              <a:schemeClr val="tx2">
                <a:lumMod val="20000"/>
                <a:lumOff val="80000"/>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69CF4FE-6835-9942-A27D-C6FD30FD4826}"/>
                </a:ext>
              </a:extLst>
            </p:cNvPr>
            <p:cNvSpPr txBox="1"/>
            <p:nvPr/>
          </p:nvSpPr>
          <p:spPr>
            <a:xfrm>
              <a:off x="2453470" y="3886756"/>
              <a:ext cx="2141545" cy="707886"/>
            </a:xfrm>
            <a:prstGeom prst="rect">
              <a:avLst/>
            </a:prstGeom>
            <a:noFill/>
          </p:spPr>
          <p:txBody>
            <a:bodyPr wrap="square" rtlCol="0">
              <a:spAutoFit/>
            </a:bodyPr>
            <a:lstStyle/>
            <a:p>
              <a:pPr algn="ctr"/>
              <a:r>
                <a:rPr lang="en-US" sz="2000" b="1" dirty="0"/>
                <a:t>Answering Questions </a:t>
              </a:r>
              <a:endParaRPr lang="en-US" sz="2000" dirty="0"/>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4884366" y="4705708"/>
            <a:ext cx="2183227" cy="1404090"/>
            <a:chOff x="4835128" y="4593164"/>
            <a:chExt cx="2183227" cy="1404090"/>
          </a:xfrm>
        </p:grpSpPr>
        <p:sp>
          <p:nvSpPr>
            <p:cNvPr id="10" name="Oval 9">
              <a:extLst>
                <a:ext uri="{FF2B5EF4-FFF2-40B4-BE49-F238E27FC236}">
                  <a16:creationId xmlns:a16="http://schemas.microsoft.com/office/drawing/2014/main" id="{23C12A80-F695-3A4C-AE1B-8C0AF2548070}"/>
                </a:ext>
              </a:extLst>
            </p:cNvPr>
            <p:cNvSpPr/>
            <p:nvPr/>
          </p:nvSpPr>
          <p:spPr>
            <a:xfrm>
              <a:off x="4851154" y="4593164"/>
              <a:ext cx="2141545" cy="1404090"/>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4835128" y="4875854"/>
              <a:ext cx="2183227" cy="707886"/>
            </a:xfrm>
            <a:prstGeom prst="rect">
              <a:avLst/>
            </a:prstGeom>
          </p:spPr>
          <p:txBody>
            <a:bodyPr wrap="square">
              <a:spAutoFit/>
            </a:bodyPr>
            <a:lstStyle/>
            <a:p>
              <a:pPr algn="ctr"/>
              <a:r>
                <a:rPr lang="en-US" sz="2000" b="1" dirty="0"/>
                <a:t>Personal Assistants</a:t>
              </a:r>
            </a:p>
          </p:txBody>
        </p:sp>
      </p:grpSp>
      <p:sp>
        <p:nvSpPr>
          <p:cNvPr id="23" name="Curved Down Arrow 22">
            <a:extLst>
              <a:ext uri="{FF2B5EF4-FFF2-40B4-BE49-F238E27FC236}">
                <a16:creationId xmlns:a16="http://schemas.microsoft.com/office/drawing/2014/main" id="{9D998DB2-CE5F-0840-9568-3FBBE360E291}"/>
              </a:ext>
            </a:extLst>
          </p:cNvPr>
          <p:cNvSpPr/>
          <p:nvPr/>
        </p:nvSpPr>
        <p:spPr>
          <a:xfrm rot="20046819">
            <a:off x="3759358" y="2953561"/>
            <a:ext cx="1619794" cy="697497"/>
          </a:xfrm>
          <a:prstGeom prst="curvedDownArrow">
            <a:avLst>
              <a:gd name="adj1" fmla="val 10966"/>
              <a:gd name="adj2" fmla="val 46368"/>
              <a:gd name="adj3" fmla="val 33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C74B059F-17DB-364F-A740-73849E5C339A}"/>
              </a:ext>
            </a:extLst>
          </p:cNvPr>
          <p:cNvSpPr txBox="1"/>
          <p:nvPr/>
        </p:nvSpPr>
        <p:spPr>
          <a:xfrm>
            <a:off x="3887923" y="2506843"/>
            <a:ext cx="4065632" cy="369332"/>
          </a:xfrm>
          <a:prstGeom prst="rect">
            <a:avLst/>
          </a:prstGeom>
          <a:noFill/>
        </p:spPr>
        <p:txBody>
          <a:bodyPr wrap="square" rtlCol="0">
            <a:spAutoFit/>
          </a:bodyPr>
          <a:lstStyle/>
          <a:p>
            <a:pPr algn="ctr"/>
            <a:r>
              <a:rPr lang="en-US" b="1" dirty="0">
                <a:solidFill>
                  <a:srgbClr val="0051CA"/>
                </a:solidFill>
              </a:rPr>
              <a:t>language understanding tasks</a:t>
            </a:r>
          </a:p>
        </p:txBody>
      </p:sp>
      <p:sp>
        <p:nvSpPr>
          <p:cNvPr id="25" name="Rectangle 24">
            <a:extLst>
              <a:ext uri="{FF2B5EF4-FFF2-40B4-BE49-F238E27FC236}">
                <a16:creationId xmlns:a16="http://schemas.microsoft.com/office/drawing/2014/main" id="{F1834474-B076-B548-AC71-C5C21AEFF64F}"/>
              </a:ext>
            </a:extLst>
          </p:cNvPr>
          <p:cNvSpPr/>
          <p:nvPr/>
        </p:nvSpPr>
        <p:spPr>
          <a:xfrm>
            <a:off x="4129462" y="3057384"/>
            <a:ext cx="543739" cy="523220"/>
          </a:xfrm>
          <a:prstGeom prst="rect">
            <a:avLst/>
          </a:prstGeom>
        </p:spPr>
        <p:txBody>
          <a:bodyPr wrap="none">
            <a:spAutoFit/>
          </a:bodyPr>
          <a:lstStyle/>
          <a:p>
            <a:pPr algn="ctr"/>
            <a:r>
              <a:rPr lang="en-US" sz="2800" dirty="0"/>
              <a:t>🤮</a:t>
            </a:r>
            <a:endParaRPr lang="en-US" dirty="0"/>
          </a:p>
        </p:txBody>
      </p:sp>
    </p:spTree>
    <p:extLst>
      <p:ext uri="{BB962C8B-B14F-4D97-AF65-F5344CB8AC3E}">
        <p14:creationId xmlns:p14="http://schemas.microsoft.com/office/powerpoint/2010/main" val="40472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E737-75BA-894E-AFA6-C0144953C3D3}"/>
              </a:ext>
            </a:extLst>
          </p:cNvPr>
          <p:cNvSpPr>
            <a:spLocks noGrp="1"/>
          </p:cNvSpPr>
          <p:nvPr>
            <p:ph type="sldNum" sz="quarter" idx="10"/>
          </p:nvPr>
        </p:nvSpPr>
        <p:spPr/>
        <p:txBody>
          <a:bodyPr/>
          <a:lstStyle/>
          <a:p>
            <a:pPr>
              <a:defRPr/>
            </a:pPr>
            <a:fld id="{37E6B2A9-E175-7F40-B993-EC9D598FC2D7}" type="slidenum">
              <a:rPr lang="en-US" smtClean="0"/>
              <a:pPr>
                <a:defRPr/>
              </a:pPr>
              <a:t>84</a:t>
            </a:fld>
            <a:endParaRPr lang="en-US" dirty="0"/>
          </a:p>
        </p:txBody>
      </p:sp>
      <p:pic>
        <p:nvPicPr>
          <p:cNvPr id="6" name="Picture 5">
            <a:extLst>
              <a:ext uri="{FF2B5EF4-FFF2-40B4-BE49-F238E27FC236}">
                <a16:creationId xmlns:a16="http://schemas.microsoft.com/office/drawing/2014/main" id="{A0E09752-AD00-EC43-BE82-7B9AE8DEB8FD}"/>
              </a:ext>
            </a:extLst>
          </p:cNvPr>
          <p:cNvPicPr>
            <a:picLocks noChangeAspect="1"/>
          </p:cNvPicPr>
          <p:nvPr/>
        </p:nvPicPr>
        <p:blipFill>
          <a:blip r:embed="rId3"/>
          <a:stretch>
            <a:fillRect/>
          </a:stretch>
        </p:blipFill>
        <p:spPr>
          <a:xfrm>
            <a:off x="1245704" y="2372137"/>
            <a:ext cx="8404223" cy="3261277"/>
          </a:xfrm>
          <a:prstGeom prst="rect">
            <a:avLst/>
          </a:prstGeom>
        </p:spPr>
      </p:pic>
      <p:cxnSp>
        <p:nvCxnSpPr>
          <p:cNvPr id="17" name="Straight Connector 16">
            <a:extLst>
              <a:ext uri="{FF2B5EF4-FFF2-40B4-BE49-F238E27FC236}">
                <a16:creationId xmlns:a16="http://schemas.microsoft.com/office/drawing/2014/main" id="{34D083E9-3827-EE4E-AC60-067449491E66}"/>
              </a:ext>
            </a:extLst>
          </p:cNvPr>
          <p:cNvCxnSpPr>
            <a:cxnSpLocks/>
          </p:cNvCxnSpPr>
          <p:nvPr/>
        </p:nvCxnSpPr>
        <p:spPr>
          <a:xfrm>
            <a:off x="4169850" y="2645133"/>
            <a:ext cx="0" cy="11449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4FEE48-52B8-3A4C-8EC1-B5529DF14851}"/>
              </a:ext>
            </a:extLst>
          </p:cNvPr>
          <p:cNvCxnSpPr>
            <a:cxnSpLocks/>
          </p:cNvCxnSpPr>
          <p:nvPr/>
        </p:nvCxnSpPr>
        <p:spPr>
          <a:xfrm>
            <a:off x="4921812" y="2645133"/>
            <a:ext cx="0" cy="20196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AFAB4-E4DC-C144-8079-F50D2F07C08F}"/>
              </a:ext>
            </a:extLst>
          </p:cNvPr>
          <p:cNvCxnSpPr>
            <a:cxnSpLocks/>
          </p:cNvCxnSpPr>
          <p:nvPr/>
        </p:nvCxnSpPr>
        <p:spPr>
          <a:xfrm>
            <a:off x="6877464" y="2664349"/>
            <a:ext cx="0" cy="166911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52210A9-C821-BF42-B859-6E4A0A38E3CA}"/>
              </a:ext>
            </a:extLst>
          </p:cNvPr>
          <p:cNvGrpSpPr/>
          <p:nvPr/>
        </p:nvGrpSpPr>
        <p:grpSpPr>
          <a:xfrm>
            <a:off x="3392557" y="1359663"/>
            <a:ext cx="4704522" cy="403384"/>
            <a:chOff x="3392557" y="1548847"/>
            <a:chExt cx="4704522" cy="403384"/>
          </a:xfrm>
        </p:grpSpPr>
        <p:cxnSp>
          <p:nvCxnSpPr>
            <p:cNvPr id="29" name="Straight Arrow Connector 28">
              <a:extLst>
                <a:ext uri="{FF2B5EF4-FFF2-40B4-BE49-F238E27FC236}">
                  <a16:creationId xmlns:a16="http://schemas.microsoft.com/office/drawing/2014/main" id="{613D8BEE-B5A6-FA42-B191-09F7B3FF605C}"/>
                </a:ext>
              </a:extLst>
            </p:cNvPr>
            <p:cNvCxnSpPr/>
            <p:nvPr/>
          </p:nvCxnSpPr>
          <p:spPr>
            <a:xfrm>
              <a:off x="3392557" y="1952231"/>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A8AD629-5BB7-8F4B-9201-9C878020C430}"/>
                </a:ext>
              </a:extLst>
            </p:cNvPr>
            <p:cNvSpPr txBox="1"/>
            <p:nvPr/>
          </p:nvSpPr>
          <p:spPr>
            <a:xfrm>
              <a:off x="4893904" y="1548847"/>
              <a:ext cx="1909497" cy="400110"/>
            </a:xfrm>
            <a:prstGeom prst="rect">
              <a:avLst/>
            </a:prstGeom>
            <a:noFill/>
          </p:spPr>
          <p:txBody>
            <a:bodyPr wrap="none" rtlCol="0">
              <a:spAutoFit/>
            </a:bodyPr>
            <a:lstStyle/>
            <a:p>
              <a:r>
                <a:rPr lang="en-US" sz="2000" dirty="0"/>
                <a:t>Breadth of tasks</a:t>
              </a:r>
            </a:p>
          </p:txBody>
        </p:sp>
      </p:grpSp>
      <p:grpSp>
        <p:nvGrpSpPr>
          <p:cNvPr id="4" name="Group 3">
            <a:extLst>
              <a:ext uri="{FF2B5EF4-FFF2-40B4-BE49-F238E27FC236}">
                <a16:creationId xmlns:a16="http://schemas.microsoft.com/office/drawing/2014/main" id="{9F969186-E468-F64F-8B9A-4D380C7313CE}"/>
              </a:ext>
            </a:extLst>
          </p:cNvPr>
          <p:cNvGrpSpPr/>
          <p:nvPr/>
        </p:nvGrpSpPr>
        <p:grpSpPr>
          <a:xfrm>
            <a:off x="8706000" y="3081627"/>
            <a:ext cx="1715534" cy="2362178"/>
            <a:chOff x="8706000" y="3081627"/>
            <a:chExt cx="1715534" cy="2362178"/>
          </a:xfrm>
        </p:grpSpPr>
        <p:cxnSp>
          <p:nvCxnSpPr>
            <p:cNvPr id="31" name="Straight Arrow Connector 30">
              <a:extLst>
                <a:ext uri="{FF2B5EF4-FFF2-40B4-BE49-F238E27FC236}">
                  <a16:creationId xmlns:a16="http://schemas.microsoft.com/office/drawing/2014/main" id="{13F00421-BB63-BA44-8B9C-B51809120F63}"/>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87547E-34C0-5142-957C-A0CD697A9265}"/>
                </a:ext>
              </a:extLst>
            </p:cNvPr>
            <p:cNvSpPr txBox="1"/>
            <p:nvPr/>
          </p:nvSpPr>
          <p:spPr>
            <a:xfrm rot="19729253">
              <a:off x="8706000" y="3861501"/>
              <a:ext cx="1715534" cy="400110"/>
            </a:xfrm>
            <a:prstGeom prst="rect">
              <a:avLst/>
            </a:prstGeom>
            <a:noFill/>
          </p:spPr>
          <p:txBody>
            <a:bodyPr wrap="none" rtlCol="0">
              <a:spAutoFit/>
            </a:bodyPr>
            <a:lstStyle/>
            <a:p>
              <a:r>
                <a:rPr lang="en-US" sz="2000" dirty="0"/>
                <a:t>Depth of tasks</a:t>
              </a:r>
            </a:p>
          </p:txBody>
        </p:sp>
      </p:grpSp>
      <p:cxnSp>
        <p:nvCxnSpPr>
          <p:cNvPr id="19" name="Straight Connector 18">
            <a:extLst>
              <a:ext uri="{FF2B5EF4-FFF2-40B4-BE49-F238E27FC236}">
                <a16:creationId xmlns:a16="http://schemas.microsoft.com/office/drawing/2014/main" id="{F5F47C6A-B54A-E54B-B90A-3430C6B3649E}"/>
              </a:ext>
            </a:extLst>
          </p:cNvPr>
          <p:cNvCxnSpPr>
            <a:cxnSpLocks/>
          </p:cNvCxnSpPr>
          <p:nvPr/>
        </p:nvCxnSpPr>
        <p:spPr>
          <a:xfrm>
            <a:off x="7434961" y="2664349"/>
            <a:ext cx="0" cy="834556"/>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7685CC-481D-8146-8B68-B2BDB2F8546E}"/>
              </a:ext>
            </a:extLst>
          </p:cNvPr>
          <p:cNvGrpSpPr/>
          <p:nvPr/>
        </p:nvGrpSpPr>
        <p:grpSpPr>
          <a:xfrm>
            <a:off x="6267866" y="2023548"/>
            <a:ext cx="1745991" cy="672718"/>
            <a:chOff x="6267866" y="2023548"/>
            <a:chExt cx="1745991" cy="672718"/>
          </a:xfrm>
        </p:grpSpPr>
        <p:sp>
          <p:nvSpPr>
            <p:cNvPr id="12" name="TextBox 11">
              <a:extLst>
                <a:ext uri="{FF2B5EF4-FFF2-40B4-BE49-F238E27FC236}">
                  <a16:creationId xmlns:a16="http://schemas.microsoft.com/office/drawing/2014/main" id="{78FE5633-9111-5E4E-881D-8FBB2E0BFF47}"/>
                </a:ext>
              </a:extLst>
            </p:cNvPr>
            <p:cNvSpPr txBox="1"/>
            <p:nvPr/>
          </p:nvSpPr>
          <p:spPr>
            <a:xfrm>
              <a:off x="6693873" y="2434656"/>
              <a:ext cx="354584" cy="261610"/>
            </a:xfrm>
            <a:prstGeom prst="rect">
              <a:avLst/>
            </a:prstGeom>
            <a:noFill/>
          </p:spPr>
          <p:txBody>
            <a:bodyPr wrap="none" rtlCol="0">
              <a:spAutoFit/>
            </a:bodyPr>
            <a:lstStyle/>
            <a:p>
              <a:r>
                <a:rPr lang="en-US" sz="1100" dirty="0"/>
                <a:t>Go</a:t>
              </a:r>
            </a:p>
          </p:txBody>
        </p:sp>
        <p:sp>
          <p:nvSpPr>
            <p:cNvPr id="5" name="Right Brace 4">
              <a:extLst>
                <a:ext uri="{FF2B5EF4-FFF2-40B4-BE49-F238E27FC236}">
                  <a16:creationId xmlns:a16="http://schemas.microsoft.com/office/drawing/2014/main" id="{2F7E77FE-086A-D94D-B522-A2025FDD46F9}"/>
                </a:ext>
              </a:extLst>
            </p:cNvPr>
            <p:cNvSpPr/>
            <p:nvPr/>
          </p:nvSpPr>
          <p:spPr>
            <a:xfrm rot="16200000">
              <a:off x="7067536" y="1821778"/>
              <a:ext cx="185580" cy="1145626"/>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E4BAE71B-F768-D948-992D-144F86484CCC}"/>
                </a:ext>
              </a:extLst>
            </p:cNvPr>
            <p:cNvSpPr txBox="1"/>
            <p:nvPr/>
          </p:nvSpPr>
          <p:spPr>
            <a:xfrm>
              <a:off x="7148961" y="2426396"/>
              <a:ext cx="529312" cy="261610"/>
            </a:xfrm>
            <a:prstGeom prst="rect">
              <a:avLst/>
            </a:prstGeom>
            <a:noFill/>
          </p:spPr>
          <p:txBody>
            <a:bodyPr wrap="none" rtlCol="0">
              <a:spAutoFit/>
            </a:bodyPr>
            <a:lstStyle/>
            <a:p>
              <a:r>
                <a:rPr lang="en-US" sz="1100" dirty="0"/>
                <a:t>Chess</a:t>
              </a:r>
            </a:p>
          </p:txBody>
        </p:sp>
        <p:sp>
          <p:nvSpPr>
            <p:cNvPr id="24" name="TextBox 23">
              <a:extLst>
                <a:ext uri="{FF2B5EF4-FFF2-40B4-BE49-F238E27FC236}">
                  <a16:creationId xmlns:a16="http://schemas.microsoft.com/office/drawing/2014/main" id="{9572FD30-D800-6C4E-B170-879309DEA915}"/>
                </a:ext>
              </a:extLst>
            </p:cNvPr>
            <p:cNvSpPr txBox="1"/>
            <p:nvPr/>
          </p:nvSpPr>
          <p:spPr>
            <a:xfrm>
              <a:off x="6267866" y="2023548"/>
              <a:ext cx="1745991" cy="276999"/>
            </a:xfrm>
            <a:prstGeom prst="rect">
              <a:avLst/>
            </a:prstGeom>
            <a:noFill/>
          </p:spPr>
          <p:txBody>
            <a:bodyPr wrap="none" rtlCol="0">
              <a:spAutoFit/>
            </a:bodyPr>
            <a:lstStyle/>
            <a:p>
              <a:pPr algn="ctr"/>
              <a:r>
                <a:rPr lang="en-US" sz="1200" i="1" dirty="0"/>
                <a:t>puzzles/search problems</a:t>
              </a:r>
            </a:p>
          </p:txBody>
        </p:sp>
        <p:sp>
          <p:nvSpPr>
            <p:cNvPr id="7" name="Oval 6">
              <a:extLst>
                <a:ext uri="{FF2B5EF4-FFF2-40B4-BE49-F238E27FC236}">
                  <a16:creationId xmlns:a16="http://schemas.microsoft.com/office/drawing/2014/main" id="{4D4E502C-BE1D-5846-B5BB-596C3D32FE98}"/>
                </a:ext>
              </a:extLst>
            </p:cNvPr>
            <p:cNvSpPr/>
            <p:nvPr/>
          </p:nvSpPr>
          <p:spPr>
            <a:xfrm>
              <a:off x="7407821"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0CF7C6-B015-CD4A-A5F6-B394C6E7D10E}"/>
                </a:ext>
              </a:extLst>
            </p:cNvPr>
            <p:cNvSpPr/>
            <p:nvPr/>
          </p:nvSpPr>
          <p:spPr>
            <a:xfrm>
              <a:off x="6847526"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E04879-F130-7946-BC4E-C3DCC5794959}"/>
              </a:ext>
            </a:extLst>
          </p:cNvPr>
          <p:cNvGrpSpPr/>
          <p:nvPr/>
        </p:nvGrpSpPr>
        <p:grpSpPr>
          <a:xfrm>
            <a:off x="3379188" y="2030478"/>
            <a:ext cx="2323072" cy="643298"/>
            <a:chOff x="3379188" y="2030478"/>
            <a:chExt cx="2323072" cy="643298"/>
          </a:xfrm>
        </p:grpSpPr>
        <p:sp>
          <p:nvSpPr>
            <p:cNvPr id="13" name="TextBox 12">
              <a:extLst>
                <a:ext uri="{FF2B5EF4-FFF2-40B4-BE49-F238E27FC236}">
                  <a16:creationId xmlns:a16="http://schemas.microsoft.com/office/drawing/2014/main" id="{8C3A158D-A1CC-5240-A66A-100AA5CBCF2C}"/>
                </a:ext>
              </a:extLst>
            </p:cNvPr>
            <p:cNvSpPr txBox="1"/>
            <p:nvPr/>
          </p:nvSpPr>
          <p:spPr>
            <a:xfrm>
              <a:off x="3802716" y="2383607"/>
              <a:ext cx="663964" cy="276999"/>
            </a:xfrm>
            <a:prstGeom prst="rect">
              <a:avLst/>
            </a:prstGeom>
            <a:noFill/>
          </p:spPr>
          <p:txBody>
            <a:bodyPr wrap="none" rtlCol="0">
              <a:spAutoFit/>
            </a:bodyPr>
            <a:lstStyle/>
            <a:p>
              <a:r>
                <a:rPr lang="en-US" sz="1200" dirty="0" err="1"/>
                <a:t>SQuAD</a:t>
              </a:r>
              <a:endParaRPr lang="en-US" sz="1200" dirty="0"/>
            </a:p>
          </p:txBody>
        </p:sp>
        <p:sp>
          <p:nvSpPr>
            <p:cNvPr id="21" name="TextBox 20">
              <a:extLst>
                <a:ext uri="{FF2B5EF4-FFF2-40B4-BE49-F238E27FC236}">
                  <a16:creationId xmlns:a16="http://schemas.microsoft.com/office/drawing/2014/main" id="{A1341C4B-0B30-5B47-88F7-E2576C0708D3}"/>
                </a:ext>
              </a:extLst>
            </p:cNvPr>
            <p:cNvSpPr txBox="1"/>
            <p:nvPr/>
          </p:nvSpPr>
          <p:spPr>
            <a:xfrm>
              <a:off x="4486506" y="2379372"/>
              <a:ext cx="849592" cy="276999"/>
            </a:xfrm>
            <a:prstGeom prst="rect">
              <a:avLst/>
            </a:prstGeom>
            <a:noFill/>
          </p:spPr>
          <p:txBody>
            <a:bodyPr wrap="none" rtlCol="0">
              <a:spAutoFit/>
            </a:bodyPr>
            <a:lstStyle/>
            <a:p>
              <a:r>
                <a:rPr lang="en-US" sz="1200" dirty="0" err="1"/>
                <a:t>HotPotQA</a:t>
              </a:r>
              <a:endParaRPr lang="en-US" sz="1200" dirty="0"/>
            </a:p>
          </p:txBody>
        </p:sp>
        <p:sp>
          <p:nvSpPr>
            <p:cNvPr id="23" name="Right Brace 22">
              <a:extLst>
                <a:ext uri="{FF2B5EF4-FFF2-40B4-BE49-F238E27FC236}">
                  <a16:creationId xmlns:a16="http://schemas.microsoft.com/office/drawing/2014/main" id="{6EE041A1-1D7B-F848-BBF4-38B7EBAD8ECF}"/>
                </a:ext>
              </a:extLst>
            </p:cNvPr>
            <p:cNvSpPr/>
            <p:nvPr/>
          </p:nvSpPr>
          <p:spPr>
            <a:xfrm rot="16200000">
              <a:off x="4443723" y="1635098"/>
              <a:ext cx="185579" cy="1473532"/>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3E6441-F851-C74C-AD45-DD50CD45DFB6}"/>
                </a:ext>
              </a:extLst>
            </p:cNvPr>
            <p:cNvSpPr txBox="1"/>
            <p:nvPr/>
          </p:nvSpPr>
          <p:spPr>
            <a:xfrm>
              <a:off x="3379188" y="2030478"/>
              <a:ext cx="2323072" cy="276999"/>
            </a:xfrm>
            <a:prstGeom prst="rect">
              <a:avLst/>
            </a:prstGeom>
            <a:noFill/>
          </p:spPr>
          <p:txBody>
            <a:bodyPr wrap="none" rtlCol="0">
              <a:spAutoFit/>
            </a:bodyPr>
            <a:lstStyle/>
            <a:p>
              <a:r>
                <a:rPr lang="en-US" sz="1200" i="1" dirty="0"/>
                <a:t>language understanding problems</a:t>
              </a:r>
            </a:p>
          </p:txBody>
        </p:sp>
        <p:sp>
          <p:nvSpPr>
            <p:cNvPr id="28" name="Oval 27">
              <a:extLst>
                <a:ext uri="{FF2B5EF4-FFF2-40B4-BE49-F238E27FC236}">
                  <a16:creationId xmlns:a16="http://schemas.microsoft.com/office/drawing/2014/main" id="{078ACAFB-6BD7-D843-ABA2-35665077F20A}"/>
                </a:ext>
              </a:extLst>
            </p:cNvPr>
            <p:cNvSpPr/>
            <p:nvPr/>
          </p:nvSpPr>
          <p:spPr>
            <a:xfrm>
              <a:off x="4891874"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A4B224-7623-5849-A723-319DAB260063}"/>
                </a:ext>
              </a:extLst>
            </p:cNvPr>
            <p:cNvSpPr/>
            <p:nvPr/>
          </p:nvSpPr>
          <p:spPr>
            <a:xfrm>
              <a:off x="4139912"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eft-Right Arrow 9">
            <a:extLst>
              <a:ext uri="{FF2B5EF4-FFF2-40B4-BE49-F238E27FC236}">
                <a16:creationId xmlns:a16="http://schemas.microsoft.com/office/drawing/2014/main" id="{30FA337B-B2FA-304B-BFA5-A45877C52938}"/>
              </a:ext>
            </a:extLst>
          </p:cNvPr>
          <p:cNvSpPr/>
          <p:nvPr/>
        </p:nvSpPr>
        <p:spPr>
          <a:xfrm>
            <a:off x="3866712" y="289886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4BB0EA1B-AF7B-1646-BBCF-269149C139AA}"/>
              </a:ext>
            </a:extLst>
          </p:cNvPr>
          <p:cNvSpPr/>
          <p:nvPr/>
        </p:nvSpPr>
        <p:spPr>
          <a:xfrm>
            <a:off x="6492700" y="2894764"/>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40407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490B-AF24-014B-8028-35BD7DA68711}"/>
              </a:ext>
            </a:extLst>
          </p:cNvPr>
          <p:cNvSpPr>
            <a:spLocks noGrp="1"/>
          </p:cNvSpPr>
          <p:nvPr>
            <p:ph type="title"/>
          </p:nvPr>
        </p:nvSpPr>
        <p:spPr/>
        <p:txBody>
          <a:bodyPr/>
          <a:lstStyle/>
          <a:p>
            <a:r>
              <a:rPr lang="en-US" dirty="0"/>
              <a:t>The Paradox of Task-Specific Models</a:t>
            </a:r>
          </a:p>
        </p:txBody>
      </p:sp>
      <p:sp>
        <p:nvSpPr>
          <p:cNvPr id="3" name="Content Placeholder 2">
            <a:extLst>
              <a:ext uri="{FF2B5EF4-FFF2-40B4-BE49-F238E27FC236}">
                <a16:creationId xmlns:a16="http://schemas.microsoft.com/office/drawing/2014/main" id="{FDEF8A02-0472-FC4A-8B13-1D47ADC8B44A}"/>
              </a:ext>
            </a:extLst>
          </p:cNvPr>
          <p:cNvSpPr>
            <a:spLocks noGrp="1"/>
          </p:cNvSpPr>
          <p:nvPr>
            <p:ph idx="1"/>
          </p:nvPr>
        </p:nvSpPr>
        <p:spPr/>
        <p:txBody>
          <a:bodyPr/>
          <a:lstStyle/>
          <a:p>
            <a:r>
              <a:rPr lang="en-US" dirty="0"/>
              <a:t>AI models have excelled at solving s</a:t>
            </a:r>
            <a:r>
              <a:rPr lang="en-US" b="1" dirty="0"/>
              <a:t>pecific tasks </a:t>
            </a:r>
            <a:r>
              <a:rPr lang="en-US" dirty="0"/>
              <a:t>without displaying intelligence. </a:t>
            </a:r>
          </a:p>
        </p:txBody>
      </p:sp>
      <p:sp>
        <p:nvSpPr>
          <p:cNvPr id="4" name="Slide Number Placeholder 3">
            <a:extLst>
              <a:ext uri="{FF2B5EF4-FFF2-40B4-BE49-F238E27FC236}">
                <a16:creationId xmlns:a16="http://schemas.microsoft.com/office/drawing/2014/main" id="{4B69D3C3-EBD9-9043-B660-D4FA3396EE9D}"/>
              </a:ext>
            </a:extLst>
          </p:cNvPr>
          <p:cNvSpPr>
            <a:spLocks noGrp="1"/>
          </p:cNvSpPr>
          <p:nvPr>
            <p:ph type="sldNum" sz="quarter" idx="12"/>
          </p:nvPr>
        </p:nvSpPr>
        <p:spPr/>
        <p:txBody>
          <a:bodyPr/>
          <a:lstStyle/>
          <a:p>
            <a:pPr>
              <a:defRPr/>
            </a:pPr>
            <a:fld id="{0121240C-47AF-2F4D-83B3-CC3EDF50F794}" type="slidenum">
              <a:rPr lang="en-US" smtClean="0"/>
              <a:pPr>
                <a:defRPr/>
              </a:pPr>
              <a:t>85</a:t>
            </a:fld>
            <a:endParaRPr lang="en-US" dirty="0"/>
          </a:p>
        </p:txBody>
      </p:sp>
      <p:pic>
        <p:nvPicPr>
          <p:cNvPr id="5" name="Content Placeholder 5" descr="Text&#10;&#10;Description automatically generated">
            <a:extLst>
              <a:ext uri="{FF2B5EF4-FFF2-40B4-BE49-F238E27FC236}">
                <a16:creationId xmlns:a16="http://schemas.microsoft.com/office/drawing/2014/main" id="{DE0EEE5B-EE07-9D46-A494-12DA73EA6368}"/>
              </a:ext>
            </a:extLst>
          </p:cNvPr>
          <p:cNvPicPr>
            <a:picLocks noChangeAspect="1"/>
          </p:cNvPicPr>
          <p:nvPr/>
        </p:nvPicPr>
        <p:blipFill rotWithShape="1">
          <a:blip r:embed="rId2"/>
          <a:srcRect t="29132"/>
          <a:stretch/>
        </p:blipFill>
        <p:spPr bwMode="auto">
          <a:xfrm>
            <a:off x="1830049" y="2854797"/>
            <a:ext cx="8531902" cy="332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335C93A-CDCB-0948-A940-FC2DB7A29687}"/>
              </a:ext>
            </a:extLst>
          </p:cNvPr>
          <p:cNvSpPr/>
          <p:nvPr/>
        </p:nvSpPr>
        <p:spPr>
          <a:xfrm>
            <a:off x="224563" y="6311015"/>
            <a:ext cx="4275529"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Slide due to Francois Chollet</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3490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131" name="Content Placeholder 130">
            <a:extLst>
              <a:ext uri="{FF2B5EF4-FFF2-40B4-BE49-F238E27FC236}">
                <a16:creationId xmlns:a16="http://schemas.microsoft.com/office/drawing/2014/main" id="{265B339F-231E-F343-A04A-7B6AEE54A211}"/>
              </a:ext>
            </a:extLst>
          </p:cNvPr>
          <p:cNvSpPr>
            <a:spLocks noGrp="1"/>
          </p:cNvSpPr>
          <p:nvPr>
            <p:ph idx="1"/>
          </p:nvPr>
        </p:nvSpPr>
        <p:spPr>
          <a:xfrm>
            <a:off x="838200" y="5718343"/>
            <a:ext cx="10515600" cy="458620"/>
          </a:xfrm>
        </p:spPr>
        <p:txBody>
          <a:bodyPr>
            <a:normAutofit fontScale="92500" lnSpcReduction="10000"/>
          </a:bodyPr>
          <a:lstStyle/>
          <a:p>
            <a:r>
              <a:rPr lang="en-US" dirty="0"/>
              <a:t>Instruction </a:t>
            </a:r>
            <a:r>
              <a:rPr lang="en-US" u="sng" dirty="0"/>
              <a:t>define</a:t>
            </a:r>
            <a:r>
              <a:rPr lang="en-US" dirty="0"/>
              <a:t> tasks explicitly in </a:t>
            </a:r>
            <a:r>
              <a:rPr lang="en-US" u="sng" dirty="0"/>
              <a:t>natural language</a:t>
            </a:r>
            <a:r>
              <a:rPr lang="en-US" dirty="0"/>
              <a:t>.</a:t>
            </a:r>
          </a:p>
          <a:p>
            <a:endParaRPr lang="en-US" dirty="0"/>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2"/>
          </p:nvPr>
        </p:nvSpPr>
        <p:spPr/>
        <p:txBody>
          <a:bodyPr/>
          <a:lstStyle/>
          <a:p>
            <a:pPr>
              <a:defRPr/>
            </a:pPr>
            <a:fld id="{0121240C-47AF-2F4D-83B3-CC3EDF50F794}" type="slidenum">
              <a:rPr lang="en-US" smtClean="0"/>
              <a:pPr>
                <a:defRPr/>
              </a:pPr>
              <a:t>86</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cxnSp>
        <p:nvCxnSpPr>
          <p:cNvPr id="114" name="Elbow Connector 113">
            <a:extLst>
              <a:ext uri="{FF2B5EF4-FFF2-40B4-BE49-F238E27FC236}">
                <a16:creationId xmlns:a16="http://schemas.microsoft.com/office/drawing/2014/main" id="{431D6E6E-C443-4F48-AE81-F6E79A335BB3}"/>
              </a:ext>
            </a:extLst>
          </p:cNvPr>
          <p:cNvCxnSpPr>
            <a:cxnSpLocks/>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5" name="Elbow Connector 114">
            <a:extLst>
              <a:ext uri="{FF2B5EF4-FFF2-40B4-BE49-F238E27FC236}">
                <a16:creationId xmlns:a16="http://schemas.microsoft.com/office/drawing/2014/main" id="{39C4B8A5-009B-AB42-9065-75C2E8A1444E}"/>
              </a:ext>
            </a:extLst>
          </p:cNvPr>
          <p:cNvCxnSpPr>
            <a:cxnSpLocks/>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4E983844-45DD-244A-8E2D-95E5EFCDF395}"/>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118" name="Google Shape;711;p72">
            <a:extLst>
              <a:ext uri="{FF2B5EF4-FFF2-40B4-BE49-F238E27FC236}">
                <a16:creationId xmlns:a16="http://schemas.microsoft.com/office/drawing/2014/main" id="{96288640-F8B7-E24C-AF62-BCCCA4A5E28A}"/>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9" name="Google Shape;711;p72">
            <a:extLst>
              <a:ext uri="{FF2B5EF4-FFF2-40B4-BE49-F238E27FC236}">
                <a16:creationId xmlns:a16="http://schemas.microsoft.com/office/drawing/2014/main" id="{CFE90649-32D4-214C-B709-4D390FDC0AC0}"/>
              </a:ext>
            </a:extLst>
          </p:cNvPr>
          <p:cNvSpPr txBox="1"/>
          <p:nvPr/>
        </p:nvSpPr>
        <p:spPr>
          <a:xfrm>
            <a:off x="10848238" y="4710785"/>
            <a:ext cx="1204449"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Sentence Modification</a:t>
            </a:r>
          </a:p>
        </p:txBody>
      </p:sp>
      <p:sp>
        <p:nvSpPr>
          <p:cNvPr id="120" name="Rectangle 119">
            <a:extLst>
              <a:ext uri="{FF2B5EF4-FFF2-40B4-BE49-F238E27FC236}">
                <a16:creationId xmlns:a16="http://schemas.microsoft.com/office/drawing/2014/main" id="{C9F79060-CACD-2D4A-A78E-DD88718F8385}"/>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a:endCxn id="127"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9B3093D2-2D1A-3545-B568-3E5C83F588CA}"/>
              </a:ext>
            </a:extLst>
          </p:cNvPr>
          <p:cNvCxnSpPr>
            <a:cxnSpLocks/>
            <a:endCxn id="127" idx="1"/>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3F35A10E-6727-C849-B579-30E3283661E8}"/>
              </a:ext>
            </a:extLst>
          </p:cNvPr>
          <p:cNvCxnSpPr>
            <a:cxnSpLocks/>
            <a:endCxn id="127" idx="1"/>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6" name="Elbow Connector 125">
            <a:extLst>
              <a:ext uri="{FF2B5EF4-FFF2-40B4-BE49-F238E27FC236}">
                <a16:creationId xmlns:a16="http://schemas.microsoft.com/office/drawing/2014/main" id="{CA582408-B02F-1C48-ADCF-EA8691C74065}"/>
              </a:ext>
            </a:extLst>
          </p:cNvPr>
          <p:cNvCxnSpPr>
            <a:cxnSpLocks/>
            <a:endCxn id="127" idx="1"/>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5793548" y="3558614"/>
            <a:ext cx="1314699" cy="1019608"/>
          </a:xfrm>
          <a:prstGeom prst="rect">
            <a:avLst/>
          </a:prstGeom>
        </p:spPr>
      </p:pic>
      <p:sp>
        <p:nvSpPr>
          <p:cNvPr id="132" name="Rounded Rectangular Callout 131">
            <a:extLst>
              <a:ext uri="{FF2B5EF4-FFF2-40B4-BE49-F238E27FC236}">
                <a16:creationId xmlns:a16="http://schemas.microsoft.com/office/drawing/2014/main" id="{F47A1FC4-3586-4145-8A5E-D5BEB91D3A3E}"/>
              </a:ext>
            </a:extLst>
          </p:cNvPr>
          <p:cNvSpPr/>
          <p:nvPr/>
        </p:nvSpPr>
        <p:spPr>
          <a:xfrm>
            <a:off x="180722"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p:sp>
        <p:nvSpPr>
          <p:cNvPr id="133" name="Alternate Process 132">
            <a:extLst>
              <a:ext uri="{FF2B5EF4-FFF2-40B4-BE49-F238E27FC236}">
                <a16:creationId xmlns:a16="http://schemas.microsoft.com/office/drawing/2014/main" id="{C0C649DD-E264-1F4E-BFF4-BE19F52B08D7}"/>
              </a:ext>
            </a:extLst>
          </p:cNvPr>
          <p:cNvSpPr/>
          <p:nvPr/>
        </p:nvSpPr>
        <p:spPr>
          <a:xfrm>
            <a:off x="1060178" y="2661468"/>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Indicate the type of temporal phenomenon in the question … </a:t>
            </a:r>
          </a:p>
        </p:txBody>
      </p:sp>
      <p:sp>
        <p:nvSpPr>
          <p:cNvPr id="134" name="Google Shape;711;p72">
            <a:extLst>
              <a:ext uri="{FF2B5EF4-FFF2-40B4-BE49-F238E27FC236}">
                <a16:creationId xmlns:a16="http://schemas.microsoft.com/office/drawing/2014/main" id="{C48E719F-83FE-9D49-ADF3-FD002F6DC429}"/>
              </a:ext>
            </a:extLst>
          </p:cNvPr>
          <p:cNvSpPr txBox="1"/>
          <p:nvPr/>
        </p:nvSpPr>
        <p:spPr>
          <a:xfrm>
            <a:off x="1047069" y="2294066"/>
            <a:ext cx="2667433"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 Instructions</a:t>
            </a:r>
            <a:endParaRPr sz="1400" i="1" dirty="0">
              <a:solidFill>
                <a:srgbClr val="980000"/>
              </a:solidFill>
              <a:latin typeface="Lato"/>
              <a:ea typeface="Lato"/>
              <a:cs typeface="Lato"/>
              <a:sym typeface="Lato"/>
            </a:endParaRPr>
          </a:p>
        </p:txBody>
      </p:sp>
      <p:sp>
        <p:nvSpPr>
          <p:cNvPr id="135" name="Alternate Process 134">
            <a:extLst>
              <a:ext uri="{FF2B5EF4-FFF2-40B4-BE49-F238E27FC236}">
                <a16:creationId xmlns:a16="http://schemas.microsoft.com/office/drawing/2014/main" id="{2308C38E-B274-2D40-938C-3CEE6F78AC57}"/>
              </a:ext>
            </a:extLst>
          </p:cNvPr>
          <p:cNvSpPr/>
          <p:nvPr/>
        </p:nvSpPr>
        <p:spPr>
          <a:xfrm>
            <a:off x="1042967" y="3739537"/>
            <a:ext cx="3692881"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 this task we ask you to write answer to the given question. … </a:t>
            </a:r>
          </a:p>
        </p:txBody>
      </p:sp>
      <p:sp>
        <p:nvSpPr>
          <p:cNvPr id="136" name="Google Shape;711;p72">
            <a:extLst>
              <a:ext uri="{FF2B5EF4-FFF2-40B4-BE49-F238E27FC236}">
                <a16:creationId xmlns:a16="http://schemas.microsoft.com/office/drawing/2014/main" id="{37703F46-DB59-344D-844F-8FC1B1C9036C}"/>
              </a:ext>
            </a:extLst>
          </p:cNvPr>
          <p:cNvSpPr txBox="1"/>
          <p:nvPr/>
        </p:nvSpPr>
        <p:spPr>
          <a:xfrm>
            <a:off x="1009637" y="3353689"/>
            <a:ext cx="3039058"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 Instructions</a:t>
            </a:r>
            <a:endParaRPr sz="1400" i="1" dirty="0">
              <a:solidFill>
                <a:srgbClr val="980000"/>
              </a:solidFill>
              <a:latin typeface="Lato"/>
              <a:ea typeface="Lato"/>
              <a:cs typeface="Lato"/>
              <a:sym typeface="Lato"/>
            </a:endParaRPr>
          </a:p>
        </p:txBody>
      </p:sp>
      <p:sp>
        <p:nvSpPr>
          <p:cNvPr id="137" name="Alternate Process 136">
            <a:extLst>
              <a:ext uri="{FF2B5EF4-FFF2-40B4-BE49-F238E27FC236}">
                <a16:creationId xmlns:a16="http://schemas.microsoft.com/office/drawing/2014/main" id="{95BB8968-5F19-3040-9923-DC57294A88C8}"/>
              </a:ext>
            </a:extLst>
          </p:cNvPr>
          <p:cNvSpPr/>
          <p:nvPr/>
        </p:nvSpPr>
        <p:spPr>
          <a:xfrm>
            <a:off x="1082646" y="4728982"/>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Label a question that is free of any grammatical/logical errors w/  'yes’ … </a:t>
            </a:r>
          </a:p>
        </p:txBody>
      </p:sp>
      <p:sp>
        <p:nvSpPr>
          <p:cNvPr id="138" name="Google Shape;711;p72">
            <a:extLst>
              <a:ext uri="{FF2B5EF4-FFF2-40B4-BE49-F238E27FC236}">
                <a16:creationId xmlns:a16="http://schemas.microsoft.com/office/drawing/2014/main" id="{53BC828B-5874-AC45-9C66-20BE14A98AA4}"/>
              </a:ext>
            </a:extLst>
          </p:cNvPr>
          <p:cNvSpPr txBox="1"/>
          <p:nvPr/>
        </p:nvSpPr>
        <p:spPr>
          <a:xfrm>
            <a:off x="805293" y="4387640"/>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Sentence Mod. Instructions</a:t>
            </a:r>
            <a:endParaRPr sz="1400" i="1" dirty="0">
              <a:solidFill>
                <a:srgbClr val="980000"/>
              </a:solidFill>
              <a:latin typeface="Lato"/>
              <a:ea typeface="Lato"/>
              <a:cs typeface="Lato"/>
              <a:sym typeface="Lato"/>
            </a:endParaRPr>
          </a:p>
        </p:txBody>
      </p:sp>
      <p:sp>
        <p:nvSpPr>
          <p:cNvPr id="142" name="Down Arrow Callout 141">
            <a:extLst>
              <a:ext uri="{FF2B5EF4-FFF2-40B4-BE49-F238E27FC236}">
                <a16:creationId xmlns:a16="http://schemas.microsoft.com/office/drawing/2014/main" id="{54438205-4DBB-3342-96C2-8D4CAB8499A5}"/>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a:t>
            </a:r>
          </a:p>
        </p:txBody>
      </p:sp>
      <p:sp>
        <p:nvSpPr>
          <p:cNvPr id="28" name="Rectangle 27">
            <a:extLst>
              <a:ext uri="{FF2B5EF4-FFF2-40B4-BE49-F238E27FC236}">
                <a16:creationId xmlns:a16="http://schemas.microsoft.com/office/drawing/2014/main" id="{FCFA2D52-5EE3-1B40-8E48-F2A5EA0769DD}"/>
              </a:ext>
            </a:extLst>
          </p:cNvPr>
          <p:cNvSpPr/>
          <p:nvPr/>
        </p:nvSpPr>
        <p:spPr>
          <a:xfrm>
            <a:off x="8329297" y="4849264"/>
            <a:ext cx="1687062" cy="400110"/>
          </a:xfrm>
          <a:prstGeom prst="rect">
            <a:avLst/>
          </a:prstGeom>
        </p:spPr>
        <p:txBody>
          <a:bodyPr wrap="square">
            <a:spAutoFit/>
          </a:bodyPr>
          <a:lstStyle/>
          <a:p>
            <a:pPr algn="ctr"/>
            <a:r>
              <a:rPr lang="en-US" sz="2000" i="1" dirty="0"/>
              <a:t>“how often …”</a:t>
            </a:r>
          </a:p>
        </p:txBody>
      </p:sp>
      <p:sp>
        <p:nvSpPr>
          <p:cNvPr id="29" name="Rectangle 28">
            <a:extLst>
              <a:ext uri="{FF2B5EF4-FFF2-40B4-BE49-F238E27FC236}">
                <a16:creationId xmlns:a16="http://schemas.microsoft.com/office/drawing/2014/main" id="{771071BA-9AB3-2444-8826-6211C7BDD3E4}"/>
              </a:ext>
            </a:extLst>
          </p:cNvPr>
          <p:cNvSpPr/>
          <p:nvPr/>
        </p:nvSpPr>
        <p:spPr>
          <a:xfrm>
            <a:off x="119633" y="6116145"/>
            <a:ext cx="8225329" cy="707886"/>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github.com</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allenai</a:t>
            </a:r>
            <a:r>
              <a:rPr lang="en-US" sz="2000" dirty="0">
                <a:solidFill>
                  <a:schemeClr val="accent1"/>
                </a:solidFill>
                <a:latin typeface="Consolas" panose="020B0609020204030204" pitchFamily="49" charset="0"/>
                <a:cs typeface="Consolas" panose="020B0609020204030204" pitchFamily="49" charset="0"/>
              </a:rPr>
              <a:t>/natural-instructions</a:t>
            </a:r>
          </a:p>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github.com</a:t>
            </a:r>
            <a:r>
              <a:rPr lang="en-US" sz="2000" dirty="0">
                <a:solidFill>
                  <a:schemeClr val="accent1"/>
                </a:solidFill>
                <a:latin typeface="Consolas" panose="020B0609020204030204" pitchFamily="49" charset="0"/>
                <a:cs typeface="Consolas" panose="020B0609020204030204" pitchFamily="49" charset="0"/>
              </a:rPr>
              <a:t>/</a:t>
            </a:r>
            <a:r>
              <a:rPr lang="en-US" sz="2000" dirty="0" err="1">
                <a:solidFill>
                  <a:schemeClr val="accent1"/>
                </a:solidFill>
                <a:latin typeface="Consolas" panose="020B0609020204030204" pitchFamily="49" charset="0"/>
                <a:cs typeface="Consolas" panose="020B0609020204030204" pitchFamily="49" charset="0"/>
              </a:rPr>
              <a:t>allenai</a:t>
            </a:r>
            <a:r>
              <a:rPr lang="en-US" sz="2000" dirty="0">
                <a:solidFill>
                  <a:schemeClr val="accent1"/>
                </a:solidFill>
                <a:latin typeface="Consolas" panose="020B0609020204030204" pitchFamily="49" charset="0"/>
                <a:cs typeface="Consolas" panose="020B0609020204030204" pitchFamily="49" charset="0"/>
              </a:rPr>
              <a:t>/natural-instructions-expansion</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705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5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visible"/>
                                      </p:to>
                                    </p:set>
                                    <p:animEffect transition="in" filter="fade">
                                      <p:cBhvr>
                                        <p:cTn id="27" dur="500"/>
                                        <p:tgtEl>
                                          <p:spTgt spid="1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fade">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1">
                                            <p:txEl>
                                              <p:pRg st="0" end="0"/>
                                            </p:txEl>
                                          </p:spTgt>
                                        </p:tgtEl>
                                      </p:cBhvr>
                                    </p:animEffect>
                                    <p:set>
                                      <p:cBhvr>
                                        <p:cTn id="37" dur="1" fill="hold">
                                          <p:stCondLst>
                                            <p:cond delay="499"/>
                                          </p:stCondLst>
                                        </p:cTn>
                                        <p:tgtEl>
                                          <p:spTgt spid="131">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2"/>
                                        </p:tgtEl>
                                      </p:cBhvr>
                                    </p:animEffect>
                                    <p:set>
                                      <p:cBhvr>
                                        <p:cTn id="40"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p:bldP spid="131" grpId="1" build="p"/>
      <p:bldP spid="132" grpId="0" animBg="1"/>
      <p:bldP spid="132" grpId="1" animBg="1"/>
      <p:bldP spid="133" grpId="0" animBg="1"/>
      <p:bldP spid="134" grpId="0"/>
      <p:bldP spid="135" grpId="0" animBg="1"/>
      <p:bldP spid="136" grpId="0"/>
      <p:bldP spid="137" grpId="0" animBg="1"/>
      <p:bldP spid="13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87</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Current Successes of AI have limited generality!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38602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Interactive Semantics</a:t>
            </a:r>
          </a:p>
        </p:txBody>
      </p:sp>
      <p:pic>
        <p:nvPicPr>
          <p:cNvPr id="19" name="Content Placeholder 18" descr="Icon&#10;&#10;Description automatically generated">
            <a:extLst>
              <a:ext uri="{FF2B5EF4-FFF2-40B4-BE49-F238E27FC236}">
                <a16:creationId xmlns:a16="http://schemas.microsoft.com/office/drawing/2014/main" id="{EF8BAE87-621D-3442-92D5-E9825F606C4B}"/>
              </a:ext>
            </a:extLst>
          </p:cNvPr>
          <p:cNvPicPr>
            <a:picLocks noGrp="1" noChangeAspect="1"/>
          </p:cNvPicPr>
          <p:nvPr>
            <p:ph idx="1"/>
          </p:nvPr>
        </p:nvPicPr>
        <p:blipFill>
          <a:blip r:embed="rId3"/>
          <a:stretch>
            <a:fillRect/>
          </a:stretch>
        </p:blipFill>
        <p:spPr>
          <a:xfrm>
            <a:off x="4479368" y="1899301"/>
            <a:ext cx="604865" cy="676655"/>
          </a:xfrm>
        </p:spPr>
      </p:pic>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2"/>
          </p:nvPr>
        </p:nvSpPr>
        <p:spPr/>
        <p:txBody>
          <a:bodyPr/>
          <a:lstStyle/>
          <a:p>
            <a:pPr>
              <a:defRPr/>
            </a:pPr>
            <a:fld id="{37E6B2A9-E175-7F40-B993-EC9D598FC2D7}" type="slidenum">
              <a:rPr lang="en-US" smtClean="0"/>
              <a:pPr>
                <a:defRPr/>
              </a:pPr>
              <a:t>88</a:t>
            </a:fld>
            <a:endParaRPr lang="en-US" dirty="0"/>
          </a:p>
        </p:txBody>
      </p:sp>
      <p:pic>
        <p:nvPicPr>
          <p:cNvPr id="4098" name="Picture 2" descr="Image result for human interaction">
            <a:extLst>
              <a:ext uri="{FF2B5EF4-FFF2-40B4-BE49-F238E27FC236}">
                <a16:creationId xmlns:a16="http://schemas.microsoft.com/office/drawing/2014/main" id="{999590C0-F93E-DE4B-9CF2-944BD0AE5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73"/>
          <a:stretch/>
        </p:blipFill>
        <p:spPr bwMode="auto">
          <a:xfrm>
            <a:off x="5200864" y="3983741"/>
            <a:ext cx="4235367" cy="21533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5817C5E-DDBF-C948-839A-50A6DEE875F4}"/>
              </a:ext>
            </a:extLst>
          </p:cNvPr>
          <p:cNvCxnSpPr>
            <a:cxnSpLocks/>
          </p:cNvCxnSpPr>
          <p:nvPr/>
        </p:nvCxnSpPr>
        <p:spPr>
          <a:xfrm flipV="1">
            <a:off x="838200" y="3662724"/>
            <a:ext cx="10515600" cy="11571"/>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8890A03-8BC0-1B48-9F04-35099B2F957F}"/>
              </a:ext>
            </a:extLst>
          </p:cNvPr>
          <p:cNvSpPr txBox="1"/>
          <p:nvPr/>
        </p:nvSpPr>
        <p:spPr>
          <a:xfrm>
            <a:off x="1254709" y="4722028"/>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Learning from interactions</a:t>
            </a:r>
          </a:p>
        </p:txBody>
      </p:sp>
      <p:sp>
        <p:nvSpPr>
          <p:cNvPr id="12" name="TextBox 11">
            <a:extLst>
              <a:ext uri="{FF2B5EF4-FFF2-40B4-BE49-F238E27FC236}">
                <a16:creationId xmlns:a16="http://schemas.microsoft.com/office/drawing/2014/main" id="{D61C51A7-BA00-D849-89A2-EC129702CE59}"/>
              </a:ext>
            </a:extLst>
          </p:cNvPr>
          <p:cNvSpPr txBox="1"/>
          <p:nvPr/>
        </p:nvSpPr>
        <p:spPr>
          <a:xfrm>
            <a:off x="1254709" y="2183980"/>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Single-shot evaluation</a:t>
            </a:r>
          </a:p>
        </p:txBody>
      </p:sp>
      <p:pic>
        <p:nvPicPr>
          <p:cNvPr id="10" name="Picture 9">
            <a:extLst>
              <a:ext uri="{FF2B5EF4-FFF2-40B4-BE49-F238E27FC236}">
                <a16:creationId xmlns:a16="http://schemas.microsoft.com/office/drawing/2014/main" id="{87396F74-8C9A-2B4A-9257-10EF4A7463C3}"/>
              </a:ext>
            </a:extLst>
          </p:cNvPr>
          <p:cNvPicPr>
            <a:picLocks noChangeAspect="1"/>
          </p:cNvPicPr>
          <p:nvPr/>
        </p:nvPicPr>
        <p:blipFill>
          <a:blip r:embed="rId5"/>
          <a:stretch>
            <a:fillRect/>
          </a:stretch>
        </p:blipFill>
        <p:spPr>
          <a:xfrm>
            <a:off x="6250201" y="1625304"/>
            <a:ext cx="1645283" cy="1275990"/>
          </a:xfrm>
          <a:prstGeom prst="rect">
            <a:avLst/>
          </a:prstGeom>
        </p:spPr>
      </p:pic>
      <p:sp>
        <p:nvSpPr>
          <p:cNvPr id="5" name="Notched Right Arrow 4">
            <a:extLst>
              <a:ext uri="{FF2B5EF4-FFF2-40B4-BE49-F238E27FC236}">
                <a16:creationId xmlns:a16="http://schemas.microsoft.com/office/drawing/2014/main" id="{CD644C23-CE25-1A44-AC5A-2FFD2820FBD2}"/>
              </a:ext>
            </a:extLst>
          </p:cNvPr>
          <p:cNvSpPr/>
          <p:nvPr/>
        </p:nvSpPr>
        <p:spPr>
          <a:xfrm>
            <a:off x="5550151"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Notched Right Arrow 12">
            <a:extLst>
              <a:ext uri="{FF2B5EF4-FFF2-40B4-BE49-F238E27FC236}">
                <a16:creationId xmlns:a16="http://schemas.microsoft.com/office/drawing/2014/main" id="{F428B65D-EB03-2042-88B3-54C76A494F39}"/>
              </a:ext>
            </a:extLst>
          </p:cNvPr>
          <p:cNvSpPr/>
          <p:nvPr/>
        </p:nvSpPr>
        <p:spPr>
          <a:xfrm>
            <a:off x="8015168"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F8465BC-AE16-AB45-986F-AA398378AAE9}"/>
              </a:ext>
            </a:extLst>
          </p:cNvPr>
          <p:cNvGrpSpPr/>
          <p:nvPr/>
        </p:nvGrpSpPr>
        <p:grpSpPr>
          <a:xfrm>
            <a:off x="8373573" y="1875186"/>
            <a:ext cx="1389070" cy="1017464"/>
            <a:chOff x="8373573" y="1875186"/>
            <a:chExt cx="1389070" cy="1017464"/>
          </a:xfrm>
        </p:grpSpPr>
        <p:pic>
          <p:nvPicPr>
            <p:cNvPr id="6146" name="Picture 2" descr="Evaluation clipart job evaluation, Evaluation job evaluation Transparent  FREE for download on WebStockReview 2021">
              <a:extLst>
                <a:ext uri="{FF2B5EF4-FFF2-40B4-BE49-F238E27FC236}">
                  <a16:creationId xmlns:a16="http://schemas.microsoft.com/office/drawing/2014/main" id="{D9942C50-58C0-124F-997B-F80E8A73A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84788">
              <a:off x="8781998" y="1875186"/>
              <a:ext cx="572221" cy="7140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040F14-3A74-F149-BD6D-A75ED87691E5}"/>
                </a:ext>
              </a:extLst>
            </p:cNvPr>
            <p:cNvSpPr txBox="1"/>
            <p:nvPr/>
          </p:nvSpPr>
          <p:spPr>
            <a:xfrm flipH="1">
              <a:off x="8373573" y="2584873"/>
              <a:ext cx="1389070" cy="307777"/>
            </a:xfrm>
            <a:prstGeom prst="rect">
              <a:avLst/>
            </a:prstGeom>
            <a:noFill/>
          </p:spPr>
          <p:txBody>
            <a:bodyPr wrap="square" rtlCol="0">
              <a:spAutoFit/>
            </a:bodyPr>
            <a:lstStyle/>
            <a:p>
              <a:pPr algn="ctr"/>
              <a:r>
                <a:rPr lang="en-US" sz="1400" dirty="0"/>
                <a:t>evaluation</a:t>
              </a:r>
            </a:p>
          </p:txBody>
        </p:sp>
      </p:grpSp>
      <p:sp>
        <p:nvSpPr>
          <p:cNvPr id="15" name="TextBox 14">
            <a:extLst>
              <a:ext uri="{FF2B5EF4-FFF2-40B4-BE49-F238E27FC236}">
                <a16:creationId xmlns:a16="http://schemas.microsoft.com/office/drawing/2014/main" id="{D790CBD2-682B-DF48-BB69-55BE1D91317A}"/>
              </a:ext>
            </a:extLst>
          </p:cNvPr>
          <p:cNvSpPr txBox="1"/>
          <p:nvPr/>
        </p:nvSpPr>
        <p:spPr>
          <a:xfrm flipH="1">
            <a:off x="4152242" y="2499148"/>
            <a:ext cx="1389070" cy="307777"/>
          </a:xfrm>
          <a:prstGeom prst="rect">
            <a:avLst/>
          </a:prstGeom>
          <a:noFill/>
        </p:spPr>
        <p:txBody>
          <a:bodyPr wrap="square" rtlCol="0">
            <a:spAutoFit/>
          </a:bodyPr>
          <a:lstStyle/>
          <a:p>
            <a:pPr algn="ctr"/>
            <a:r>
              <a:rPr lang="en-US" sz="1400" dirty="0"/>
              <a:t>input problem</a:t>
            </a:r>
          </a:p>
        </p:txBody>
      </p:sp>
    </p:spTree>
    <p:extLst>
      <p:ext uri="{BB962C8B-B14F-4D97-AF65-F5344CB8AC3E}">
        <p14:creationId xmlns:p14="http://schemas.microsoft.com/office/powerpoint/2010/main" val="4624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89</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How can we incorporate </a:t>
            </a:r>
            <a:br>
              <a:rPr lang="en-US" b="0" dirty="0"/>
            </a:br>
            <a:r>
              <a:rPr lang="en-US" b="0" dirty="0"/>
              <a:t>“interactivity” in AI/NLP?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969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4290-664D-C8CF-02D4-D1D0E71EAD54}"/>
              </a:ext>
            </a:extLst>
          </p:cNvPr>
          <p:cNvSpPr>
            <a:spLocks noGrp="1"/>
          </p:cNvSpPr>
          <p:nvPr>
            <p:ph type="title"/>
          </p:nvPr>
        </p:nvSpPr>
        <p:spPr/>
        <p:txBody>
          <a:bodyPr>
            <a:normAutofit fontScale="90000"/>
          </a:bodyPr>
          <a:lstStyle/>
          <a:p>
            <a:r>
              <a:rPr lang="en" dirty="0"/>
              <a:t>Self-Supervision</a:t>
            </a:r>
            <a:endParaRPr lang="en-US" dirty="0"/>
          </a:p>
        </p:txBody>
      </p:sp>
      <p:sp>
        <p:nvSpPr>
          <p:cNvPr id="3" name="Text Placeholder 2">
            <a:extLst>
              <a:ext uri="{FF2B5EF4-FFF2-40B4-BE49-F238E27FC236}">
                <a16:creationId xmlns:a16="http://schemas.microsoft.com/office/drawing/2014/main" id="{C1946BE8-30CD-E156-F598-FE8511D49DEF}"/>
              </a:ext>
            </a:extLst>
          </p:cNvPr>
          <p:cNvSpPr>
            <a:spLocks noGrp="1"/>
          </p:cNvSpPr>
          <p:nvPr>
            <p:ph type="body" idx="1"/>
          </p:nvPr>
        </p:nvSpPr>
        <p:spPr/>
        <p:txBody>
          <a:bodyPr/>
          <a:lstStyle/>
          <a:p>
            <a:endParaRPr lang="en-US"/>
          </a:p>
        </p:txBody>
      </p:sp>
      <p:cxnSp>
        <p:nvCxnSpPr>
          <p:cNvPr id="5" name="Straight Connector 4">
            <a:extLst>
              <a:ext uri="{FF2B5EF4-FFF2-40B4-BE49-F238E27FC236}">
                <a16:creationId xmlns:a16="http://schemas.microsoft.com/office/drawing/2014/main" id="{DF4A810B-28F6-D08E-DA37-86E151E33860}"/>
              </a:ext>
            </a:extLst>
          </p:cNvPr>
          <p:cNvCxnSpPr>
            <a:cxnSpLocks/>
          </p:cNvCxnSpPr>
          <p:nvPr/>
        </p:nvCxnSpPr>
        <p:spPr>
          <a:xfrm>
            <a:off x="6086473" y="1727137"/>
            <a:ext cx="0" cy="410216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59851AB-275C-89E7-95A3-F3BF1F2C1F42}"/>
              </a:ext>
            </a:extLst>
          </p:cNvPr>
          <p:cNvSpPr txBox="1"/>
          <p:nvPr/>
        </p:nvSpPr>
        <p:spPr>
          <a:xfrm>
            <a:off x="5046353" y="6264634"/>
            <a:ext cx="2023952" cy="318100"/>
          </a:xfrm>
          <a:prstGeom prst="rect">
            <a:avLst/>
          </a:prstGeom>
          <a:noFill/>
        </p:spPr>
        <p:txBody>
          <a:bodyPr wrap="none" rtlCol="0">
            <a:spAutoFit/>
          </a:bodyPr>
          <a:lstStyle/>
          <a:p>
            <a:r>
              <a:rPr lang="en-US" sz="1467" dirty="0">
                <a:solidFill>
                  <a:schemeClr val="bg1">
                    <a:lumMod val="50000"/>
                  </a:schemeClr>
                </a:solidFill>
                <a:latin typeface="+mj-lt"/>
              </a:rPr>
              <a:t>[Slide from Colin </a:t>
            </a:r>
            <a:r>
              <a:rPr lang="en-US" sz="1467" dirty="0" err="1">
                <a:solidFill>
                  <a:schemeClr val="bg1">
                    <a:lumMod val="50000"/>
                  </a:schemeClr>
                </a:solidFill>
                <a:latin typeface="+mj-lt"/>
              </a:rPr>
              <a:t>Raffel</a:t>
            </a:r>
            <a:r>
              <a:rPr lang="en-US" sz="1467" dirty="0">
                <a:solidFill>
                  <a:schemeClr val="bg1">
                    <a:lumMod val="50000"/>
                  </a:schemeClr>
                </a:solidFill>
                <a:latin typeface="+mj-lt"/>
              </a:rPr>
              <a:t>]</a:t>
            </a:r>
          </a:p>
        </p:txBody>
      </p:sp>
      <p:pic>
        <p:nvPicPr>
          <p:cNvPr id="7" name="Google Shape;664;p109">
            <a:extLst>
              <a:ext uri="{FF2B5EF4-FFF2-40B4-BE49-F238E27FC236}">
                <a16:creationId xmlns:a16="http://schemas.microsoft.com/office/drawing/2014/main" id="{F8B832B2-44A8-857B-C5F4-FE590EF3A642}"/>
              </a:ext>
            </a:extLst>
          </p:cNvPr>
          <p:cNvPicPr preferRelativeResize="0"/>
          <p:nvPr/>
        </p:nvPicPr>
        <p:blipFill rotWithShape="1">
          <a:blip r:embed="rId3">
            <a:alphaModFix/>
          </a:blip>
          <a:srcRect l="29761" t="-1" r="42187" b="46355"/>
          <a:stretch/>
        </p:blipFill>
        <p:spPr>
          <a:xfrm>
            <a:off x="3519582" y="1763150"/>
            <a:ext cx="2298303" cy="2377529"/>
          </a:xfrm>
          <a:prstGeom prst="rect">
            <a:avLst/>
          </a:prstGeom>
          <a:noFill/>
          <a:ln>
            <a:noFill/>
          </a:ln>
        </p:spPr>
      </p:pic>
    </p:spTree>
    <p:extLst>
      <p:ext uri="{BB962C8B-B14F-4D97-AF65-F5344CB8AC3E}">
        <p14:creationId xmlns:p14="http://schemas.microsoft.com/office/powerpoint/2010/main" val="1023493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D812E294-0A6A-F541-B079-73463E9CC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60" b="21355"/>
          <a:stretch/>
        </p:blipFill>
        <p:spPr bwMode="auto">
          <a:xfrm>
            <a:off x="607817" y="1856360"/>
            <a:ext cx="2581853" cy="17907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1C9087C-A6FD-F044-97F0-DC2804AD6A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595" b="26574"/>
          <a:stretch/>
        </p:blipFill>
        <p:spPr bwMode="auto">
          <a:xfrm>
            <a:off x="581034" y="4273386"/>
            <a:ext cx="2702094" cy="16995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78A0047-FA64-614E-85BC-28CBCC1FB420}"/>
              </a:ext>
            </a:extLst>
          </p:cNvPr>
          <p:cNvSpPr>
            <a:spLocks noGrp="1"/>
          </p:cNvSpPr>
          <p:nvPr>
            <p:ph type="title"/>
          </p:nvPr>
        </p:nvSpPr>
        <p:spPr/>
        <p:txBody>
          <a:bodyPr>
            <a:normAutofit/>
          </a:bodyPr>
          <a:lstStyle/>
          <a:p>
            <a:r>
              <a:rPr lang="en-US" dirty="0"/>
              <a:t>Language Models: Biases</a:t>
            </a:r>
          </a:p>
        </p:txBody>
      </p:sp>
      <p:sp>
        <p:nvSpPr>
          <p:cNvPr id="3" name="Slide Number Placeholder 2">
            <a:extLst>
              <a:ext uri="{FF2B5EF4-FFF2-40B4-BE49-F238E27FC236}">
                <a16:creationId xmlns:a16="http://schemas.microsoft.com/office/drawing/2014/main" id="{3B682674-0863-CD4C-BC56-1EE082820737}"/>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90</a:t>
            </a:fld>
            <a:endParaRPr lang="en-US"/>
          </a:p>
        </p:txBody>
      </p:sp>
      <p:sp>
        <p:nvSpPr>
          <p:cNvPr id="8" name="Rectangle 7">
            <a:extLst>
              <a:ext uri="{FF2B5EF4-FFF2-40B4-BE49-F238E27FC236}">
                <a16:creationId xmlns:a16="http://schemas.microsoft.com/office/drawing/2014/main" id="{5ECF3CAC-893E-4845-A627-C8042B42E05A}"/>
              </a:ext>
            </a:extLst>
          </p:cNvPr>
          <p:cNvSpPr/>
          <p:nvPr/>
        </p:nvSpPr>
        <p:spPr>
          <a:xfrm>
            <a:off x="1240701" y="6271864"/>
            <a:ext cx="1293773" cy="338554"/>
          </a:xfrm>
          <a:prstGeom prst="rect">
            <a:avLst/>
          </a:prstGeom>
        </p:spPr>
        <p:txBody>
          <a:bodyPr wrap="square">
            <a:spAutoFit/>
          </a:bodyPr>
          <a:lstStyle/>
          <a:p>
            <a:pPr algn="ctr"/>
            <a:r>
              <a:rPr lang="en-US" sz="1600" dirty="0">
                <a:solidFill>
                  <a:schemeClr val="tx1">
                    <a:lumMod val="50000"/>
                    <a:lumOff val="50000"/>
                  </a:schemeClr>
                </a:solidFill>
                <a:latin typeface="Merriweather Sans" panose="02000503060000020004" pitchFamily="2" charset="77"/>
              </a:rPr>
              <a:t>Bias</a:t>
            </a:r>
          </a:p>
        </p:txBody>
      </p:sp>
      <p:sp>
        <p:nvSpPr>
          <p:cNvPr id="9" name="Rectangle 8">
            <a:extLst>
              <a:ext uri="{FF2B5EF4-FFF2-40B4-BE49-F238E27FC236}">
                <a16:creationId xmlns:a16="http://schemas.microsoft.com/office/drawing/2014/main" id="{C5571426-7E53-C545-A1C7-599C29FE5DD7}"/>
              </a:ext>
            </a:extLst>
          </p:cNvPr>
          <p:cNvSpPr/>
          <p:nvPr/>
        </p:nvSpPr>
        <p:spPr>
          <a:xfrm>
            <a:off x="4395279" y="6278124"/>
            <a:ext cx="2426823" cy="338554"/>
          </a:xfrm>
          <a:prstGeom prst="rect">
            <a:avLst/>
          </a:prstGeom>
        </p:spPr>
        <p:txBody>
          <a:bodyPr wrap="square">
            <a:spAutoFit/>
          </a:bodyPr>
          <a:lstStyle/>
          <a:p>
            <a:pPr algn="ctr"/>
            <a:r>
              <a:rPr lang="en-US" sz="1600" dirty="0">
                <a:solidFill>
                  <a:schemeClr val="tx1">
                    <a:lumMod val="50000"/>
                    <a:lumOff val="50000"/>
                  </a:schemeClr>
                </a:solidFill>
                <a:latin typeface="Merriweather Sans" panose="02000503060000020004" pitchFamily="2" charset="77"/>
              </a:rPr>
              <a:t>Conspiracy Theories</a:t>
            </a:r>
          </a:p>
        </p:txBody>
      </p:sp>
      <p:sp>
        <p:nvSpPr>
          <p:cNvPr id="12" name="Rectangle 11">
            <a:extLst>
              <a:ext uri="{FF2B5EF4-FFF2-40B4-BE49-F238E27FC236}">
                <a16:creationId xmlns:a16="http://schemas.microsoft.com/office/drawing/2014/main" id="{0E2D7965-847B-E543-91D4-3D4FB94F839D}"/>
              </a:ext>
            </a:extLst>
          </p:cNvPr>
          <p:cNvSpPr/>
          <p:nvPr/>
        </p:nvSpPr>
        <p:spPr>
          <a:xfrm>
            <a:off x="925866" y="3989330"/>
            <a:ext cx="2426835" cy="369332"/>
          </a:xfrm>
          <a:prstGeom prst="rect">
            <a:avLst/>
          </a:prstGeom>
        </p:spPr>
        <p:txBody>
          <a:bodyPr wrap="square">
            <a:spAutoFit/>
          </a:bodyPr>
          <a:lstStyle/>
          <a:p>
            <a:r>
              <a:rPr lang="en-US" i="1" dirty="0">
                <a:latin typeface="Merriweather Sans" panose="02000503060000020004" pitchFamily="2" charset="77"/>
              </a:rPr>
              <a:t>___ is a babysitter.</a:t>
            </a:r>
          </a:p>
        </p:txBody>
      </p:sp>
      <p:sp>
        <p:nvSpPr>
          <p:cNvPr id="13" name="Rectangle 12">
            <a:extLst>
              <a:ext uri="{FF2B5EF4-FFF2-40B4-BE49-F238E27FC236}">
                <a16:creationId xmlns:a16="http://schemas.microsoft.com/office/drawing/2014/main" id="{9327EA2B-1A8B-B54E-A2E2-E3C2BBC03C01}"/>
              </a:ext>
            </a:extLst>
          </p:cNvPr>
          <p:cNvSpPr/>
          <p:nvPr/>
        </p:nvSpPr>
        <p:spPr>
          <a:xfrm>
            <a:off x="1048493" y="1477088"/>
            <a:ext cx="2426835" cy="369332"/>
          </a:xfrm>
          <a:prstGeom prst="rect">
            <a:avLst/>
          </a:prstGeom>
        </p:spPr>
        <p:txBody>
          <a:bodyPr wrap="square">
            <a:spAutoFit/>
          </a:bodyPr>
          <a:lstStyle/>
          <a:p>
            <a:r>
              <a:rPr lang="en-US" i="1" dirty="0">
                <a:latin typeface="Merriweather Sans" panose="02000503060000020004" pitchFamily="2" charset="77"/>
              </a:rPr>
              <a:t>___ is a lawyer.</a:t>
            </a:r>
          </a:p>
        </p:txBody>
      </p:sp>
      <p:sp>
        <p:nvSpPr>
          <p:cNvPr id="15" name="Rounded Rectangle 14">
            <a:extLst>
              <a:ext uri="{FF2B5EF4-FFF2-40B4-BE49-F238E27FC236}">
                <a16:creationId xmlns:a16="http://schemas.microsoft.com/office/drawing/2014/main" id="{4F5ECE76-52D1-684F-A6D2-89CC00A943EE}"/>
              </a:ext>
            </a:extLst>
          </p:cNvPr>
          <p:cNvSpPr/>
          <p:nvPr/>
        </p:nvSpPr>
        <p:spPr>
          <a:xfrm rot="18896762">
            <a:off x="801589" y="3155082"/>
            <a:ext cx="454824" cy="195625"/>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6E614A0-FB41-6345-B576-F59C17542A99}"/>
              </a:ext>
            </a:extLst>
          </p:cNvPr>
          <p:cNvSpPr/>
          <p:nvPr/>
        </p:nvSpPr>
        <p:spPr>
          <a:xfrm rot="18896762">
            <a:off x="783410" y="5602837"/>
            <a:ext cx="444594" cy="215491"/>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057D1D-8B07-BC48-B8D1-68E7440895E2}"/>
              </a:ext>
            </a:extLst>
          </p:cNvPr>
          <p:cNvSpPr/>
          <p:nvPr/>
        </p:nvSpPr>
        <p:spPr>
          <a:xfrm>
            <a:off x="4437693" y="4019147"/>
            <a:ext cx="2426835" cy="369332"/>
          </a:xfrm>
          <a:prstGeom prst="rect">
            <a:avLst/>
          </a:prstGeom>
        </p:spPr>
        <p:txBody>
          <a:bodyPr wrap="square">
            <a:spAutoFit/>
          </a:bodyPr>
          <a:lstStyle/>
          <a:p>
            <a:r>
              <a:rPr lang="en-US" i="1" dirty="0">
                <a:latin typeface="Merriweather Sans" panose="02000503060000020004" pitchFamily="2" charset="77"/>
              </a:rPr>
              <a:t>Vaccines cause ___.</a:t>
            </a:r>
          </a:p>
        </p:txBody>
      </p:sp>
      <p:sp>
        <p:nvSpPr>
          <p:cNvPr id="18" name="Rectangle 17">
            <a:extLst>
              <a:ext uri="{FF2B5EF4-FFF2-40B4-BE49-F238E27FC236}">
                <a16:creationId xmlns:a16="http://schemas.microsoft.com/office/drawing/2014/main" id="{42AC94F9-9961-0949-9ED1-40D0952C1057}"/>
              </a:ext>
            </a:extLst>
          </p:cNvPr>
          <p:cNvSpPr/>
          <p:nvPr/>
        </p:nvSpPr>
        <p:spPr>
          <a:xfrm>
            <a:off x="3995534" y="1477088"/>
            <a:ext cx="3643061" cy="369332"/>
          </a:xfrm>
          <a:prstGeom prst="rect">
            <a:avLst/>
          </a:prstGeom>
        </p:spPr>
        <p:txBody>
          <a:bodyPr wrap="square">
            <a:spAutoFit/>
          </a:bodyPr>
          <a:lstStyle/>
          <a:p>
            <a:r>
              <a:rPr lang="en-US" i="1" dirty="0">
                <a:latin typeface="Merriweather Sans" panose="02000503060000020004" pitchFamily="2" charset="77"/>
              </a:rPr>
              <a:t>Obama’s birth certificate is ___.</a:t>
            </a:r>
          </a:p>
        </p:txBody>
      </p:sp>
      <p:pic>
        <p:nvPicPr>
          <p:cNvPr id="3078" name="Picture 6">
            <a:extLst>
              <a:ext uri="{FF2B5EF4-FFF2-40B4-BE49-F238E27FC236}">
                <a16:creationId xmlns:a16="http://schemas.microsoft.com/office/drawing/2014/main" id="{65CF654B-A785-1A46-9B91-ABD4EE4CA4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63" b="11626"/>
          <a:stretch/>
        </p:blipFill>
        <p:spPr bwMode="auto">
          <a:xfrm>
            <a:off x="4319409" y="1848335"/>
            <a:ext cx="2581853" cy="203560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BCD17B2-65B9-7B4B-AF50-7AFFEE4DD0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282" b="11657"/>
          <a:stretch/>
        </p:blipFill>
        <p:spPr bwMode="auto">
          <a:xfrm>
            <a:off x="4331172" y="4341783"/>
            <a:ext cx="2577454" cy="200801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B11E7FE-E73A-B54A-95D2-FA8C3762FED0}"/>
              </a:ext>
            </a:extLst>
          </p:cNvPr>
          <p:cNvSpPr/>
          <p:nvPr/>
        </p:nvSpPr>
        <p:spPr>
          <a:xfrm>
            <a:off x="7956964" y="2266305"/>
            <a:ext cx="3903001" cy="3477875"/>
          </a:xfrm>
          <a:prstGeom prst="rect">
            <a:avLst/>
          </a:prstGeom>
        </p:spPr>
        <p:txBody>
          <a:bodyPr wrap="square">
            <a:spAutoFit/>
          </a:bodyPr>
          <a:lstStyle/>
          <a:p>
            <a:pPr marL="285750" indent="-285750">
              <a:buFont typeface="Wingdings" pitchFamily="2" charset="2"/>
              <a:buChar char="§"/>
            </a:pPr>
            <a:r>
              <a:rPr lang="en-US" sz="2000" dirty="0">
                <a:latin typeface="Merriweather Sans Light" panose="02000503060000020004" pitchFamily="2" charset="77"/>
              </a:rPr>
              <a:t>What does this mean for the NLP systems built out of such systems? </a:t>
            </a:r>
          </a:p>
          <a:p>
            <a:pPr marL="285750"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Discovery: </a:t>
            </a:r>
          </a:p>
          <a:p>
            <a:pPr marL="742950" lvl="1" indent="-285750">
              <a:buFont typeface="Wingdings" pitchFamily="2" charset="2"/>
              <a:buChar char="§"/>
            </a:pPr>
            <a:r>
              <a:rPr lang="en-US" sz="2000" dirty="0">
                <a:latin typeface="Merriweather Sans Light" panose="02000503060000020004" pitchFamily="2" charset="77"/>
              </a:rPr>
              <a:t>How can we automate the discovery of issues? </a:t>
            </a:r>
          </a:p>
          <a:p>
            <a:pPr marL="742950" lvl="1" indent="-285750">
              <a:buFont typeface="Wingdings" pitchFamily="2" charset="2"/>
              <a:buChar char="§"/>
            </a:pPr>
            <a:endParaRPr lang="en-US" sz="2000" dirty="0">
              <a:latin typeface="Merriweather Sans Light" panose="02000503060000020004" pitchFamily="2" charset="77"/>
            </a:endParaRPr>
          </a:p>
          <a:p>
            <a:pPr marL="285750" indent="-285750">
              <a:buFont typeface="Wingdings" pitchFamily="2" charset="2"/>
              <a:buChar char="§"/>
            </a:pPr>
            <a:r>
              <a:rPr lang="en-US" sz="2000" b="1" dirty="0">
                <a:latin typeface="Merriweather Sans Light" panose="02000503060000020004" pitchFamily="2" charset="77"/>
              </a:rPr>
              <a:t>Mitigation: </a:t>
            </a:r>
          </a:p>
          <a:p>
            <a:pPr marL="742950" lvl="1" indent="-285750">
              <a:buFont typeface="Wingdings" pitchFamily="2" charset="2"/>
              <a:buChar char="§"/>
            </a:pPr>
            <a:r>
              <a:rPr lang="en-US" sz="2000" dirty="0">
                <a:latin typeface="Merriweather Sans Light" panose="02000503060000020004" pitchFamily="2" charset="77"/>
              </a:rPr>
              <a:t>How can we resolve the such biases? </a:t>
            </a:r>
          </a:p>
        </p:txBody>
      </p:sp>
      <p:cxnSp>
        <p:nvCxnSpPr>
          <p:cNvPr id="11" name="Straight Connector 10">
            <a:extLst>
              <a:ext uri="{FF2B5EF4-FFF2-40B4-BE49-F238E27FC236}">
                <a16:creationId xmlns:a16="http://schemas.microsoft.com/office/drawing/2014/main" id="{3C294BC2-E260-6144-AA86-838FF3E55E39}"/>
              </a:ext>
            </a:extLst>
          </p:cNvPr>
          <p:cNvCxnSpPr>
            <a:cxnSpLocks/>
          </p:cNvCxnSpPr>
          <p:nvPr/>
        </p:nvCxnSpPr>
        <p:spPr>
          <a:xfrm>
            <a:off x="3786809" y="1477088"/>
            <a:ext cx="0" cy="515832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E04985A-17EC-B141-9751-A263A91C9CC8}"/>
              </a:ext>
            </a:extLst>
          </p:cNvPr>
          <p:cNvCxnSpPr>
            <a:cxnSpLocks/>
          </p:cNvCxnSpPr>
          <p:nvPr/>
        </p:nvCxnSpPr>
        <p:spPr>
          <a:xfrm>
            <a:off x="7757885" y="1477088"/>
            <a:ext cx="0" cy="515832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FD6EF49-74EE-E547-8D5E-9701FD27A58F}"/>
              </a:ext>
            </a:extLst>
          </p:cNvPr>
          <p:cNvSpPr/>
          <p:nvPr/>
        </p:nvSpPr>
        <p:spPr>
          <a:xfrm>
            <a:off x="736220" y="6555441"/>
            <a:ext cx="2286203" cy="276999"/>
          </a:xfrm>
          <a:prstGeom prst="rect">
            <a:avLst/>
          </a:prstGeom>
        </p:spPr>
        <p:txBody>
          <a:bodyPr wrap="none">
            <a:spAutoFit/>
          </a:bodyPr>
          <a:lstStyle/>
          <a:p>
            <a:pPr algn="ctr"/>
            <a:r>
              <a:rPr lang="en-US" sz="1200" dirty="0">
                <a:solidFill>
                  <a:schemeClr val="tx1">
                    <a:lumMod val="50000"/>
                    <a:lumOff val="50000"/>
                  </a:schemeClr>
                </a:solidFill>
                <a:latin typeface="Merriweather Sans" panose="02000503060000020004" pitchFamily="2" charset="77"/>
              </a:rPr>
              <a:t>[May et al.19; Zhao et al.19]</a:t>
            </a:r>
          </a:p>
        </p:txBody>
      </p:sp>
      <p:sp>
        <p:nvSpPr>
          <p:cNvPr id="21" name="Rounded Rectangle 20">
            <a:extLst>
              <a:ext uri="{FF2B5EF4-FFF2-40B4-BE49-F238E27FC236}">
                <a16:creationId xmlns:a16="http://schemas.microsoft.com/office/drawing/2014/main" id="{684CC1DB-3EBA-5F44-99CF-C89DD0628448}"/>
              </a:ext>
            </a:extLst>
          </p:cNvPr>
          <p:cNvSpPr/>
          <p:nvPr/>
        </p:nvSpPr>
        <p:spPr>
          <a:xfrm>
            <a:off x="4400427" y="5594742"/>
            <a:ext cx="2426823" cy="628773"/>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10545C2F-5124-F14B-BB50-ED7C7EE99FBC}"/>
              </a:ext>
            </a:extLst>
          </p:cNvPr>
          <p:cNvSpPr/>
          <p:nvPr/>
        </p:nvSpPr>
        <p:spPr>
          <a:xfrm>
            <a:off x="4437705" y="3119209"/>
            <a:ext cx="2426823" cy="628773"/>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F96873-4A04-D64A-93FE-6E357BCBD8A7}"/>
              </a:ext>
            </a:extLst>
          </p:cNvPr>
          <p:cNvSpPr/>
          <p:nvPr/>
        </p:nvSpPr>
        <p:spPr>
          <a:xfrm>
            <a:off x="3917529" y="1358076"/>
            <a:ext cx="3643013" cy="532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1F1937-B50B-E749-B13B-18012BDCC0D2}"/>
              </a:ext>
            </a:extLst>
          </p:cNvPr>
          <p:cNvSpPr/>
          <p:nvPr/>
        </p:nvSpPr>
        <p:spPr>
          <a:xfrm>
            <a:off x="352521" y="1477088"/>
            <a:ext cx="3643013" cy="532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84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0" nodeType="clickEffect">
                                  <p:stCondLst>
                                    <p:cond delay="0"/>
                                  </p:stCondLst>
                                  <p:childTnLst>
                                    <p:animEffect transition="out" filter="wipe(down)">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2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39D0F-8FFB-1D4C-86CF-6EECDAB4F64B}"/>
              </a:ext>
            </a:extLst>
          </p:cNvPr>
          <p:cNvSpPr>
            <a:spLocks noGrp="1"/>
          </p:cNvSpPr>
          <p:nvPr>
            <p:ph type="title"/>
          </p:nvPr>
        </p:nvSpPr>
        <p:spPr/>
        <p:txBody>
          <a:bodyPr/>
          <a:lstStyle/>
          <a:p>
            <a:r>
              <a:rPr lang="en-US" dirty="0"/>
              <a:t>Social Biases of QA Models </a:t>
            </a:r>
          </a:p>
        </p:txBody>
      </p:sp>
      <p:sp>
        <p:nvSpPr>
          <p:cNvPr id="3" name="Content Placeholder 2">
            <a:extLst>
              <a:ext uri="{FF2B5EF4-FFF2-40B4-BE49-F238E27FC236}">
                <a16:creationId xmlns:a16="http://schemas.microsoft.com/office/drawing/2014/main" id="{52A2C8D6-F447-9F40-807A-60340253AE8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E740EE5-8EFB-3545-BF31-2153A3C103B1}"/>
              </a:ext>
            </a:extLst>
          </p:cNvPr>
          <p:cNvSpPr>
            <a:spLocks noGrp="1"/>
          </p:cNvSpPr>
          <p:nvPr>
            <p:ph type="sldNum" sz="quarter" idx="12"/>
          </p:nvPr>
        </p:nvSpPr>
        <p:spPr/>
        <p:txBody>
          <a:bodyPr/>
          <a:lstStyle/>
          <a:p>
            <a:pPr>
              <a:defRPr/>
            </a:pPr>
            <a:fld id="{0121240C-47AF-2F4D-83B3-CC3EDF50F794}" type="slidenum">
              <a:rPr lang="en-US" smtClean="0"/>
              <a:pPr>
                <a:defRPr/>
              </a:pPr>
              <a:t>91</a:t>
            </a:fld>
            <a:endParaRPr lang="en-US" dirty="0"/>
          </a:p>
        </p:txBody>
      </p:sp>
      <p:grpSp>
        <p:nvGrpSpPr>
          <p:cNvPr id="5" name="Group 4">
            <a:extLst>
              <a:ext uri="{FF2B5EF4-FFF2-40B4-BE49-F238E27FC236}">
                <a16:creationId xmlns:a16="http://schemas.microsoft.com/office/drawing/2014/main" id="{D4564827-347E-FB44-BFFD-F0CA068F6546}"/>
              </a:ext>
            </a:extLst>
          </p:cNvPr>
          <p:cNvGrpSpPr/>
          <p:nvPr/>
        </p:nvGrpSpPr>
        <p:grpSpPr>
          <a:xfrm>
            <a:off x="2718326" y="1475730"/>
            <a:ext cx="6370334" cy="4687811"/>
            <a:chOff x="-386767" y="1231402"/>
            <a:chExt cx="6370334" cy="4687811"/>
          </a:xfrm>
        </p:grpSpPr>
        <p:grpSp>
          <p:nvGrpSpPr>
            <p:cNvPr id="6" name="Group 5">
              <a:extLst>
                <a:ext uri="{FF2B5EF4-FFF2-40B4-BE49-F238E27FC236}">
                  <a16:creationId xmlns:a16="http://schemas.microsoft.com/office/drawing/2014/main" id="{B50B192D-93A7-5F4A-A055-3744B357B8D9}"/>
                </a:ext>
              </a:extLst>
            </p:cNvPr>
            <p:cNvGrpSpPr/>
            <p:nvPr/>
          </p:nvGrpSpPr>
          <p:grpSpPr>
            <a:xfrm>
              <a:off x="357052" y="2322468"/>
              <a:ext cx="4985657" cy="3059428"/>
              <a:chOff x="438473" y="1884722"/>
              <a:chExt cx="2921758" cy="1591726"/>
            </a:xfrm>
          </p:grpSpPr>
          <p:pic>
            <p:nvPicPr>
              <p:cNvPr id="9" name="Picture 8" descr="Chart, box and whisker chart&#10;&#10;Description automatically generated">
                <a:extLst>
                  <a:ext uri="{FF2B5EF4-FFF2-40B4-BE49-F238E27FC236}">
                    <a16:creationId xmlns:a16="http://schemas.microsoft.com/office/drawing/2014/main" id="{38711941-DCED-0040-8445-5EB66BC08754}"/>
                  </a:ext>
                </a:extLst>
              </p:cNvPr>
              <p:cNvPicPr>
                <a:picLocks noChangeAspect="1"/>
              </p:cNvPicPr>
              <p:nvPr/>
            </p:nvPicPr>
            <p:blipFill rotWithShape="1">
              <a:blip r:embed="rId2"/>
              <a:srcRect r="72471"/>
              <a:stretch/>
            </p:blipFill>
            <p:spPr>
              <a:xfrm>
                <a:off x="438473" y="1884722"/>
                <a:ext cx="1482962" cy="1584392"/>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46EA3ABE-B1BB-834B-AC5D-6F8D0E16C1D7}"/>
                  </a:ext>
                </a:extLst>
              </p:cNvPr>
              <p:cNvPicPr>
                <a:picLocks noChangeAspect="1"/>
              </p:cNvPicPr>
              <p:nvPr/>
            </p:nvPicPr>
            <p:blipFill rotWithShape="1">
              <a:blip r:embed="rId2"/>
              <a:srcRect l="72321"/>
              <a:stretch/>
            </p:blipFill>
            <p:spPr>
              <a:xfrm>
                <a:off x="1869183" y="1892056"/>
                <a:ext cx="1491048" cy="1584392"/>
              </a:xfrm>
              <a:prstGeom prst="rect">
                <a:avLst/>
              </a:prstGeom>
            </p:spPr>
          </p:pic>
        </p:grpSp>
        <p:sp>
          <p:nvSpPr>
            <p:cNvPr id="7" name="Rectangle 6">
              <a:extLst>
                <a:ext uri="{FF2B5EF4-FFF2-40B4-BE49-F238E27FC236}">
                  <a16:creationId xmlns:a16="http://schemas.microsoft.com/office/drawing/2014/main" id="{D570134F-6E66-1049-8360-8D87093C87AE}"/>
                </a:ext>
              </a:extLst>
            </p:cNvPr>
            <p:cNvSpPr/>
            <p:nvPr/>
          </p:nvSpPr>
          <p:spPr>
            <a:xfrm>
              <a:off x="-386767" y="1231402"/>
              <a:ext cx="6370334" cy="461665"/>
            </a:xfrm>
            <a:prstGeom prst="rect">
              <a:avLst/>
            </a:prstGeom>
          </p:spPr>
          <p:txBody>
            <a:bodyPr wrap="none">
              <a:spAutoFit/>
            </a:bodyPr>
            <a:lstStyle/>
            <a:p>
              <a:pPr algn="ctr"/>
              <a:r>
                <a:rPr lang="en-US" sz="2400" dirty="0">
                  <a:solidFill>
                    <a:srgbClr val="1A4594"/>
                  </a:solidFill>
                </a:rPr>
                <a:t>Social Biases in QA Models</a:t>
              </a:r>
              <a:r>
                <a:rPr lang="en-US" sz="2400" dirty="0"/>
                <a:t>  </a:t>
              </a:r>
              <a:r>
                <a:rPr lang="en-US" sz="1600" dirty="0">
                  <a:solidFill>
                    <a:schemeClr val="bg1">
                      <a:lumMod val="50000"/>
                    </a:schemeClr>
                  </a:solidFill>
                </a:rPr>
                <a:t>[Li et al. EMNLP-Findings 2020]</a:t>
              </a:r>
            </a:p>
          </p:txBody>
        </p:sp>
        <p:sp>
          <p:nvSpPr>
            <p:cNvPr id="8" name="Rectangle 7">
              <a:extLst>
                <a:ext uri="{FF2B5EF4-FFF2-40B4-BE49-F238E27FC236}">
                  <a16:creationId xmlns:a16="http://schemas.microsoft.com/office/drawing/2014/main" id="{840ACFEC-FA82-6646-A92B-6D066B3A976B}"/>
                </a:ext>
              </a:extLst>
            </p:cNvPr>
            <p:cNvSpPr/>
            <p:nvPr/>
          </p:nvSpPr>
          <p:spPr>
            <a:xfrm>
              <a:off x="1374281" y="5395993"/>
              <a:ext cx="2830391" cy="523220"/>
            </a:xfrm>
            <a:prstGeom prst="rect">
              <a:avLst/>
            </a:prstGeom>
          </p:spPr>
          <p:txBody>
            <a:bodyPr wrap="square">
              <a:spAutoFit/>
            </a:bodyPr>
            <a:lstStyle/>
            <a:p>
              <a:pPr algn="ctr"/>
              <a:r>
                <a:rPr lang="en-US" sz="1400" i="1" dirty="0"/>
                <a:t>Association of ethylic/religious groups with negative stereotypes</a:t>
              </a:r>
            </a:p>
          </p:txBody>
        </p:sp>
      </p:grpSp>
      <p:sp>
        <p:nvSpPr>
          <p:cNvPr id="11" name="Rectangle 10">
            <a:extLst>
              <a:ext uri="{FF2B5EF4-FFF2-40B4-BE49-F238E27FC236}">
                <a16:creationId xmlns:a16="http://schemas.microsoft.com/office/drawing/2014/main" id="{56614B2B-14BA-2740-8F9F-F6AB74B6BAB0}"/>
              </a:ext>
            </a:extLst>
          </p:cNvPr>
          <p:cNvSpPr/>
          <p:nvPr/>
        </p:nvSpPr>
        <p:spPr>
          <a:xfrm>
            <a:off x="224563" y="6311015"/>
            <a:ext cx="4839786" cy="400110"/>
          </a:xfrm>
          <a:prstGeom prst="rect">
            <a:avLst/>
          </a:prstGeom>
        </p:spPr>
        <p:txBody>
          <a:bodyPr wrap="none">
            <a:spAutoFit/>
          </a:bodyPr>
          <a:lstStyle/>
          <a:p>
            <a:r>
              <a:rPr lang="en-US" sz="2000" dirty="0">
                <a:solidFill>
                  <a:schemeClr val="accent1"/>
                </a:solidFill>
                <a:latin typeface="Consolas" panose="020B0609020204030204" pitchFamily="49" charset="0"/>
                <a:cs typeface="Consolas" panose="020B0609020204030204" pitchFamily="49" charset="0"/>
              </a:rPr>
              <a:t>https://</a:t>
            </a:r>
            <a:r>
              <a:rPr lang="en-US" sz="2000" dirty="0" err="1">
                <a:solidFill>
                  <a:schemeClr val="accent1"/>
                </a:solidFill>
                <a:latin typeface="Consolas" panose="020B0609020204030204" pitchFamily="49" charset="0"/>
                <a:cs typeface="Consolas" panose="020B0609020204030204" pitchFamily="49" charset="0"/>
              </a:rPr>
              <a:t>unqover.apps.allenai.org</a:t>
            </a:r>
            <a:r>
              <a:rPr lang="en-US" sz="2000" dirty="0">
                <a:solidFill>
                  <a:schemeClr val="accent1"/>
                </a:solidFill>
                <a:latin typeface="Consolas" panose="020B0609020204030204" pitchFamily="49" charset="0"/>
                <a:cs typeface="Consolas" panose="020B0609020204030204" pitchFamily="49" charset="0"/>
              </a:rPr>
              <a:t>/</a:t>
            </a:r>
            <a:endParaRPr lang="en-US" sz="2000" dirty="0">
              <a:solidFill>
                <a:schemeClr val="accent1"/>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859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What could go wrong?"/>
          <p:cNvSpPr txBox="1">
            <a:spLocks noGrp="1"/>
          </p:cNvSpPr>
          <p:nvPr>
            <p:ph type="title"/>
          </p:nvPr>
        </p:nvSpPr>
        <p:spPr>
          <a:prstGeom prst="rect">
            <a:avLst/>
          </a:prstGeom>
        </p:spPr>
        <p:txBody>
          <a:bodyPr/>
          <a:lstStyle>
            <a:lvl1pPr defTabSz="1975054">
              <a:defRPr sz="6885" spc="-137"/>
            </a:lvl1pPr>
          </a:lstStyle>
          <a:p>
            <a:r>
              <a:rPr lang="en-US" sz="5400" dirty="0"/>
              <a:t>What could go wrong?</a:t>
            </a:r>
            <a:endParaRPr sz="5400" dirty="0"/>
          </a:p>
        </p:txBody>
      </p:sp>
      <p:sp>
        <p:nvSpPr>
          <p:cNvPr id="2" name="Content Placeholder 1">
            <a:extLst>
              <a:ext uri="{FF2B5EF4-FFF2-40B4-BE49-F238E27FC236}">
                <a16:creationId xmlns:a16="http://schemas.microsoft.com/office/drawing/2014/main" id="{8D6ED422-A51E-D848-A06E-2504E26F38B5}"/>
              </a:ext>
            </a:extLst>
          </p:cNvPr>
          <p:cNvSpPr>
            <a:spLocks noGrp="1"/>
          </p:cNvSpPr>
          <p:nvPr>
            <p:ph idx="1"/>
          </p:nvPr>
        </p:nvSpPr>
        <p:spPr/>
        <p:txBody>
          <a:bodyPr/>
          <a:lstStyle/>
          <a:p>
            <a:endParaRPr lang="en-US" dirty="0"/>
          </a:p>
        </p:txBody>
      </p:sp>
      <p:sp>
        <p:nvSpPr>
          <p:cNvPr id="786" name="Line"/>
          <p:cNvSpPr/>
          <p:nvPr/>
        </p:nvSpPr>
        <p:spPr>
          <a:xfrm flipV="1">
            <a:off x="3853022" y="1819532"/>
            <a:ext cx="1" cy="4825182"/>
          </a:xfrm>
          <a:prstGeom prst="line">
            <a:avLst/>
          </a:prstGeom>
          <a:ln w="25400">
            <a:solidFill>
              <a:srgbClr val="FFFFFF"/>
            </a:solidFill>
            <a:miter lim="400000"/>
          </a:ln>
        </p:spPr>
        <p:txBody>
          <a:bodyPr lIns="25400" tIns="25400" rIns="25400" bIns="25400" anchor="ctr"/>
          <a:lstStyle/>
          <a:p>
            <a:endParaRPr/>
          </a:p>
        </p:txBody>
      </p:sp>
      <p:sp>
        <p:nvSpPr>
          <p:cNvPr id="787" name="Line"/>
          <p:cNvSpPr/>
          <p:nvPr/>
        </p:nvSpPr>
        <p:spPr>
          <a:xfrm flipV="1">
            <a:off x="8196261" y="1819532"/>
            <a:ext cx="1" cy="4825182"/>
          </a:xfrm>
          <a:prstGeom prst="line">
            <a:avLst/>
          </a:prstGeom>
          <a:ln w="25400">
            <a:solidFill>
              <a:srgbClr val="FFFFFF"/>
            </a:solidFill>
            <a:miter lim="400000"/>
          </a:ln>
        </p:spPr>
        <p:txBody>
          <a:bodyPr lIns="25400" tIns="25400" rIns="25400" bIns="25400" anchor="ctr"/>
          <a:lstStyle/>
          <a:p>
            <a:endParaRPr/>
          </a:p>
        </p:txBody>
      </p:sp>
      <p:grpSp>
        <p:nvGrpSpPr>
          <p:cNvPr id="796" name="Group"/>
          <p:cNvGrpSpPr/>
          <p:nvPr/>
        </p:nvGrpSpPr>
        <p:grpSpPr>
          <a:xfrm>
            <a:off x="-112757" y="1496931"/>
            <a:ext cx="4083719" cy="5172129"/>
            <a:chOff x="0" y="-25400"/>
            <a:chExt cx="8167437" cy="10344255"/>
          </a:xfrm>
        </p:grpSpPr>
        <p:grpSp>
          <p:nvGrpSpPr>
            <p:cNvPr id="790" name="1"/>
            <p:cNvGrpSpPr/>
            <p:nvPr/>
          </p:nvGrpSpPr>
          <p:grpSpPr>
            <a:xfrm>
              <a:off x="3246174" y="-25400"/>
              <a:ext cx="1320801" cy="1320800"/>
              <a:chOff x="0" y="0"/>
              <a:chExt cx="1320800" cy="1320800"/>
            </a:xfrm>
          </p:grpSpPr>
          <p:sp>
            <p:nvSpPr>
              <p:cNvPr id="789" name="1"/>
              <p:cNvSpPr/>
              <p:nvPr/>
            </p:nvSpPr>
            <p:spPr>
              <a:xfrm>
                <a:off x="25400" y="25400"/>
                <a:ext cx="1270000" cy="1270000"/>
              </a:xfrm>
              <a:prstGeom prst="ellipse">
                <a:avLst/>
              </a:prstGeom>
              <a:gradFill flip="none" rotWithShape="1">
                <a:gsLst>
                  <a:gs pos="0">
                    <a:schemeClr val="accent1">
                      <a:lumOff val="13575"/>
                    </a:schemeClr>
                  </a:gs>
                  <a:gs pos="100000">
                    <a:schemeClr val="accent1">
                      <a:hueOff val="117695"/>
                      <a:lumOff val="-11358"/>
                    </a:schemeClr>
                  </a:gs>
                </a:gsLst>
                <a:lin ang="5400000" scaled="0"/>
              </a:gra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825500">
                  <a:lnSpc>
                    <a:spcPct val="100000"/>
                  </a:lnSpc>
                  <a:spcBef>
                    <a:spcPts val="0"/>
                  </a:spcBef>
                  <a:defRPr sz="5300" b="1">
                    <a:ln w="25400" cap="flat">
                      <a:solidFill>
                        <a:srgbClr val="000000"/>
                      </a:solidFill>
                      <a:prstDash val="solid"/>
                      <a:miter lim="400000"/>
                    </a:ln>
                    <a:latin typeface="American Typewriter"/>
                    <a:ea typeface="American Typewriter"/>
                    <a:cs typeface="American Typewriter"/>
                    <a:sym typeface="American Typewriter"/>
                  </a:defRPr>
                </a:lvl1pPr>
              </a:lstStyle>
              <a:p>
                <a:r>
                  <a:rPr sz="2650"/>
                  <a:t>1</a:t>
                </a:r>
              </a:p>
            </p:txBody>
          </p:sp>
          <p:pic>
            <p:nvPicPr>
              <p:cNvPr id="788" name="1 1" descr="1 1"/>
              <p:cNvPicPr>
                <a:picLocks/>
              </p:cNvPicPr>
              <p:nvPr/>
            </p:nvPicPr>
            <p:blipFill>
              <a:blip r:embed="rId2"/>
              <a:stretch>
                <a:fillRect/>
              </a:stretch>
            </p:blipFill>
            <p:spPr>
              <a:xfrm>
                <a:off x="0" y="0"/>
                <a:ext cx="1320800" cy="1320800"/>
              </a:xfrm>
              <a:prstGeom prst="rect">
                <a:avLst/>
              </a:prstGeom>
              <a:effectLst/>
            </p:spPr>
          </p:pic>
        </p:grpSp>
        <p:pic>
          <p:nvPicPr>
            <p:cNvPr id="791" name="eCHDPhj6tQ_qsM_wztBADjuyTJSPdQ83oVEHls2amnkLPhkNXu9whG1Fb3cjg1947_Bv2pYvcfX2h18hs3EIU0XzKisw7Bg2ekG8TZulddm3i2M-ULZm7pP86TeGnrvX6XYY0VJCxII.png" descr="eCHDPhj6tQ_qsM_wztBADjuyTJSPdQ83oVEHls2amnkLPhkNXu9whG1Fb3cjg1947_Bv2pYvcfX2h18hs3EIU0XzKisw7Bg2ekG8TZulddm3i2M-ULZm7pP86TeGnrvX6XYY0VJCxII.png"/>
            <p:cNvPicPr>
              <a:picLocks noChangeAspect="1"/>
            </p:cNvPicPr>
            <p:nvPr/>
          </p:nvPicPr>
          <p:blipFill>
            <a:blip r:embed="rId3"/>
            <a:stretch>
              <a:fillRect/>
            </a:stretch>
          </p:blipFill>
          <p:spPr>
            <a:xfrm>
              <a:off x="0" y="2733138"/>
              <a:ext cx="8167438" cy="5423690"/>
            </a:xfrm>
            <a:prstGeom prst="rect">
              <a:avLst/>
            </a:prstGeom>
            <a:ln w="12700" cap="flat">
              <a:noFill/>
              <a:miter lim="400000"/>
            </a:ln>
            <a:effectLst/>
          </p:spPr>
        </p:pic>
        <p:sp>
          <p:nvSpPr>
            <p:cNvPr id="792" name="Biased Supervision and/or underrepresented  groups in the training set"/>
            <p:cNvSpPr/>
            <p:nvPr/>
          </p:nvSpPr>
          <p:spPr>
            <a:xfrm>
              <a:off x="1475680" y="904885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r>
                <a:rPr>
                  <a:latin typeface="+mn-lt"/>
                  <a:ea typeface="+mn-ea"/>
                  <a:cs typeface="+mn-cs"/>
                  <a:sym typeface="Canela Bold"/>
                </a:rPr>
                <a:t>Biased Supervision</a:t>
              </a:r>
              <a:br/>
              <a:r>
                <a:rPr sz="1850"/>
                <a:t>and/or underrepresented </a:t>
              </a:r>
              <a:br>
                <a:rPr sz="1850"/>
              </a:br>
              <a:r>
                <a:rPr sz="1850"/>
                <a:t>groups in the training set</a:t>
              </a:r>
            </a:p>
          </p:txBody>
        </p:sp>
        <p:grpSp>
          <p:nvGrpSpPr>
            <p:cNvPr id="795" name="Group"/>
            <p:cNvGrpSpPr/>
            <p:nvPr/>
          </p:nvGrpSpPr>
          <p:grpSpPr>
            <a:xfrm>
              <a:off x="3539563" y="1252068"/>
              <a:ext cx="3392304" cy="3864330"/>
              <a:chOff x="0" y="0"/>
              <a:chExt cx="3392302" cy="3864329"/>
            </a:xfrm>
          </p:grpSpPr>
          <p:pic>
            <p:nvPicPr>
              <p:cNvPr id="793" name="dlf.pt-thought-bubble-sketch-png-4678265.png" descr="dlf.pt-thought-bubble-sketch-png-4678265.png"/>
              <p:cNvPicPr>
                <a:picLocks noChangeAspect="1"/>
              </p:cNvPicPr>
              <p:nvPr/>
            </p:nvPicPr>
            <p:blipFill>
              <a:blip r:embed="rId4"/>
              <a:srcRect/>
              <a:stretch>
                <a:fillRect/>
              </a:stretch>
            </p:blipFill>
            <p:spPr>
              <a:xfrm>
                <a:off x="0" y="0"/>
                <a:ext cx="3392303" cy="3864330"/>
              </a:xfrm>
              <a:prstGeom prst="rect">
                <a:avLst/>
              </a:prstGeom>
              <a:ln w="12700" cap="flat">
                <a:noFill/>
                <a:miter lim="400000"/>
              </a:ln>
              <a:effectLst/>
            </p:spPr>
          </p:pic>
          <p:sp>
            <p:nvSpPr>
              <p:cNvPr id="794" name="Men are  better-qualified  for this job"/>
              <p:cNvSpPr/>
              <p:nvPr/>
            </p:nvSpPr>
            <p:spPr>
              <a:xfrm>
                <a:off x="1739854" y="144730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lgn="ctr">
                  <a:defRPr sz="2900">
                    <a:solidFill>
                      <a:srgbClr val="000000"/>
                    </a:solidFill>
                  </a:defRPr>
                </a:pPr>
                <a:r>
                  <a:rPr sz="1450"/>
                  <a:t>Men are </a:t>
                </a:r>
                <a:br>
                  <a:rPr sz="1450"/>
                </a:br>
                <a:r>
                  <a:rPr sz="1450"/>
                  <a:t>better-qualified</a:t>
                </a:r>
                <a:br>
                  <a:rPr sz="1450"/>
                </a:br>
                <a:r>
                  <a:rPr sz="1450"/>
                  <a:t> for this job</a:t>
                </a:r>
              </a:p>
            </p:txBody>
          </p:sp>
        </p:grpSp>
      </p:grpSp>
      <p:grpSp>
        <p:nvGrpSpPr>
          <p:cNvPr id="813" name="Group"/>
          <p:cNvGrpSpPr/>
          <p:nvPr/>
        </p:nvGrpSpPr>
        <p:grpSpPr>
          <a:xfrm>
            <a:off x="3939262" y="1496931"/>
            <a:ext cx="3079425" cy="4929421"/>
            <a:chOff x="0" y="-25400"/>
            <a:chExt cx="6158848" cy="9858840"/>
          </a:xfrm>
        </p:grpSpPr>
        <p:grpSp>
          <p:nvGrpSpPr>
            <p:cNvPr id="799" name="2"/>
            <p:cNvGrpSpPr/>
            <p:nvPr/>
          </p:nvGrpSpPr>
          <p:grpSpPr>
            <a:xfrm>
              <a:off x="3510359" y="-25400"/>
              <a:ext cx="1320801" cy="1320800"/>
              <a:chOff x="0" y="0"/>
              <a:chExt cx="1320800" cy="1320800"/>
            </a:xfrm>
          </p:grpSpPr>
          <p:sp>
            <p:nvSpPr>
              <p:cNvPr id="798" name="2"/>
              <p:cNvSpPr/>
              <p:nvPr/>
            </p:nvSpPr>
            <p:spPr>
              <a:xfrm>
                <a:off x="25400" y="25400"/>
                <a:ext cx="1270000" cy="1270000"/>
              </a:xfrm>
              <a:prstGeom prst="ellipse">
                <a:avLst/>
              </a:prstGeom>
              <a:gradFill flip="none" rotWithShape="1">
                <a:gsLst>
                  <a:gs pos="0">
                    <a:schemeClr val="accent1">
                      <a:lumOff val="13575"/>
                    </a:schemeClr>
                  </a:gs>
                  <a:gs pos="100000">
                    <a:schemeClr val="accent1">
                      <a:hueOff val="117695"/>
                      <a:lumOff val="-11358"/>
                    </a:schemeClr>
                  </a:gs>
                </a:gsLst>
                <a:lin ang="5400000" scaled="0"/>
              </a:gra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825500">
                  <a:lnSpc>
                    <a:spcPct val="100000"/>
                  </a:lnSpc>
                  <a:spcBef>
                    <a:spcPts val="0"/>
                  </a:spcBef>
                  <a:defRPr sz="5300" b="1">
                    <a:ln w="25400" cap="flat">
                      <a:solidFill>
                        <a:srgbClr val="000000"/>
                      </a:solidFill>
                      <a:prstDash val="solid"/>
                      <a:miter lim="400000"/>
                    </a:ln>
                    <a:latin typeface="American Typewriter"/>
                    <a:ea typeface="American Typewriter"/>
                    <a:cs typeface="American Typewriter"/>
                    <a:sym typeface="American Typewriter"/>
                  </a:defRPr>
                </a:lvl1pPr>
              </a:lstStyle>
              <a:p>
                <a:r>
                  <a:rPr sz="2650"/>
                  <a:t>2</a:t>
                </a:r>
              </a:p>
            </p:txBody>
          </p:sp>
          <p:pic>
            <p:nvPicPr>
              <p:cNvPr id="797" name="2 2" descr="2 2"/>
              <p:cNvPicPr>
                <a:picLocks/>
              </p:cNvPicPr>
              <p:nvPr/>
            </p:nvPicPr>
            <p:blipFill>
              <a:blip r:embed="rId2"/>
              <a:stretch>
                <a:fillRect/>
              </a:stretch>
            </p:blipFill>
            <p:spPr>
              <a:xfrm>
                <a:off x="0" y="0"/>
                <a:ext cx="1320800" cy="1320800"/>
              </a:xfrm>
              <a:prstGeom prst="rect">
                <a:avLst/>
              </a:prstGeom>
              <a:effectLst/>
            </p:spPr>
          </p:pic>
        </p:grpSp>
        <p:sp>
          <p:nvSpPr>
            <p:cNvPr id="800" name="Biased Input Representations"/>
            <p:cNvSpPr/>
            <p:nvPr/>
          </p:nvSpPr>
          <p:spPr>
            <a:xfrm>
              <a:off x="0" y="856344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mn-lt"/>
                  <a:ea typeface="+mn-ea"/>
                  <a:cs typeface="+mn-cs"/>
                  <a:sym typeface="Canela Bold"/>
                </a:defRPr>
              </a:lvl1pPr>
            </a:lstStyle>
            <a:p>
              <a:pPr>
                <a:defRPr>
                  <a:latin typeface="Canela Regular"/>
                  <a:ea typeface="Canela Regular"/>
                  <a:cs typeface="Canela Regular"/>
                  <a:sym typeface="Canela Regular"/>
                </a:defRPr>
              </a:pPr>
              <a:r>
                <a:rPr>
                  <a:latin typeface="+mn-lt"/>
                  <a:ea typeface="+mn-ea"/>
                  <a:cs typeface="+mn-cs"/>
                  <a:sym typeface="Canela Bold"/>
                </a:rPr>
                <a:t>Biased Input Representations</a:t>
              </a:r>
            </a:p>
          </p:txBody>
        </p:sp>
        <p:pic>
          <p:nvPicPr>
            <p:cNvPr id="801" name="Line Line" descr="Line Line"/>
            <p:cNvPicPr>
              <a:picLocks/>
            </p:cNvPicPr>
            <p:nvPr/>
          </p:nvPicPr>
          <p:blipFill>
            <a:blip r:embed="rId5"/>
            <a:stretch>
              <a:fillRect/>
            </a:stretch>
          </p:blipFill>
          <p:spPr>
            <a:xfrm rot="18900000">
              <a:off x="1860943" y="4000069"/>
              <a:ext cx="2872780" cy="401377"/>
            </a:xfrm>
            <a:prstGeom prst="rect">
              <a:avLst/>
            </a:prstGeom>
            <a:effectLst/>
          </p:spPr>
        </p:pic>
        <p:pic>
          <p:nvPicPr>
            <p:cNvPr id="803" name="Line Line" descr="Line Line"/>
            <p:cNvPicPr>
              <a:picLocks/>
            </p:cNvPicPr>
            <p:nvPr/>
          </p:nvPicPr>
          <p:blipFill>
            <a:blip r:embed="rId5"/>
            <a:stretch>
              <a:fillRect/>
            </a:stretch>
          </p:blipFill>
          <p:spPr>
            <a:xfrm rot="18900000">
              <a:off x="2965144" y="5000816"/>
              <a:ext cx="2872781" cy="401377"/>
            </a:xfrm>
            <a:prstGeom prst="rect">
              <a:avLst/>
            </a:prstGeom>
            <a:effectLst/>
          </p:spPr>
        </p:pic>
        <p:sp>
          <p:nvSpPr>
            <p:cNvPr id="805" name="Circle"/>
            <p:cNvSpPr/>
            <p:nvPr/>
          </p:nvSpPr>
          <p:spPr>
            <a:xfrm>
              <a:off x="4223412" y="2919202"/>
              <a:ext cx="273827" cy="276277"/>
            </a:xfrm>
            <a:prstGeom prst="ellipse">
              <a:avLst/>
            </a:prstGeom>
            <a:solidFill>
              <a:srgbClr val="8FD860"/>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6" name="Circle"/>
            <p:cNvSpPr/>
            <p:nvPr/>
          </p:nvSpPr>
          <p:spPr>
            <a:xfrm>
              <a:off x="5321242" y="3952309"/>
              <a:ext cx="273826" cy="276277"/>
            </a:xfrm>
            <a:prstGeom prst="ellipse">
              <a:avLst/>
            </a:prstGeom>
            <a:solidFill>
              <a:srgbClr val="8FD860"/>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7" name="Circle"/>
            <p:cNvSpPr/>
            <p:nvPr/>
          </p:nvSpPr>
          <p:spPr>
            <a:xfrm>
              <a:off x="2085144" y="5069405"/>
              <a:ext cx="273826" cy="276276"/>
            </a:xfrm>
            <a:prstGeom prst="ellipse">
              <a:avLst/>
            </a:prstGeom>
            <a:solidFill>
              <a:srgbClr val="7B4299"/>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8" name="Circle"/>
            <p:cNvSpPr/>
            <p:nvPr/>
          </p:nvSpPr>
          <p:spPr>
            <a:xfrm>
              <a:off x="3192100" y="6086332"/>
              <a:ext cx="273826" cy="276277"/>
            </a:xfrm>
            <a:prstGeom prst="ellipse">
              <a:avLst/>
            </a:prstGeom>
            <a:solidFill>
              <a:srgbClr val="7B4299"/>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sp>
          <p:nvSpPr>
            <p:cNvPr id="809" name="woman"/>
            <p:cNvSpPr/>
            <p:nvPr/>
          </p:nvSpPr>
          <p:spPr>
            <a:xfrm>
              <a:off x="3985183" y="274643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woman</a:t>
              </a:r>
            </a:p>
          </p:txBody>
        </p:sp>
        <p:sp>
          <p:nvSpPr>
            <p:cNvPr id="810" name="homemaker"/>
            <p:cNvSpPr/>
            <p:nvPr/>
          </p:nvSpPr>
          <p:spPr>
            <a:xfrm>
              <a:off x="4888848" y="374356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homemaker</a:t>
              </a:r>
            </a:p>
          </p:txBody>
        </p:sp>
        <p:sp>
          <p:nvSpPr>
            <p:cNvPr id="811" name="man"/>
            <p:cNvSpPr/>
            <p:nvPr/>
          </p:nvSpPr>
          <p:spPr>
            <a:xfrm>
              <a:off x="1473406" y="566716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man</a:t>
              </a:r>
            </a:p>
          </p:txBody>
        </p:sp>
        <p:sp>
          <p:nvSpPr>
            <p:cNvPr id="812" name="programmer"/>
            <p:cNvSpPr/>
            <p:nvPr/>
          </p:nvSpPr>
          <p:spPr>
            <a:xfrm>
              <a:off x="2538874" y="666790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3200">
                  <a:latin typeface="American Typewriter"/>
                  <a:ea typeface="American Typewriter"/>
                  <a:cs typeface="American Typewriter"/>
                  <a:sym typeface="American Typewriter"/>
                </a:defRPr>
              </a:lvl1pPr>
            </a:lstStyle>
            <a:p>
              <a:r>
                <a:rPr sz="1600"/>
                <a:t>programmer</a:t>
              </a:r>
            </a:p>
          </p:txBody>
        </p:sp>
      </p:grpSp>
      <p:grpSp>
        <p:nvGrpSpPr>
          <p:cNvPr id="836" name="Group"/>
          <p:cNvGrpSpPr/>
          <p:nvPr/>
        </p:nvGrpSpPr>
        <p:grpSpPr>
          <a:xfrm>
            <a:off x="8355314" y="1510996"/>
            <a:ext cx="3072960" cy="4915356"/>
            <a:chOff x="0" y="-25400"/>
            <a:chExt cx="6145918" cy="9830710"/>
          </a:xfrm>
        </p:grpSpPr>
        <p:grpSp>
          <p:nvGrpSpPr>
            <p:cNvPr id="816" name="3"/>
            <p:cNvGrpSpPr/>
            <p:nvPr/>
          </p:nvGrpSpPr>
          <p:grpSpPr>
            <a:xfrm>
              <a:off x="3033199" y="-25400"/>
              <a:ext cx="1320801" cy="1320800"/>
              <a:chOff x="0" y="0"/>
              <a:chExt cx="1320800" cy="1320800"/>
            </a:xfrm>
          </p:grpSpPr>
          <p:sp>
            <p:nvSpPr>
              <p:cNvPr id="815" name="3"/>
              <p:cNvSpPr/>
              <p:nvPr/>
            </p:nvSpPr>
            <p:spPr>
              <a:xfrm>
                <a:off x="25400" y="25400"/>
                <a:ext cx="1270000" cy="1270000"/>
              </a:xfrm>
              <a:prstGeom prst="ellipse">
                <a:avLst/>
              </a:prstGeom>
              <a:gradFill flip="none" rotWithShape="1">
                <a:gsLst>
                  <a:gs pos="0">
                    <a:schemeClr val="accent1">
                      <a:lumOff val="13575"/>
                    </a:schemeClr>
                  </a:gs>
                  <a:gs pos="100000">
                    <a:schemeClr val="accent1">
                      <a:hueOff val="117695"/>
                      <a:lumOff val="-11358"/>
                    </a:schemeClr>
                  </a:gs>
                </a:gsLst>
                <a:lin ang="5400000" scaled="0"/>
              </a:gra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825500">
                  <a:lnSpc>
                    <a:spcPct val="100000"/>
                  </a:lnSpc>
                  <a:spcBef>
                    <a:spcPts val="0"/>
                  </a:spcBef>
                  <a:defRPr sz="5300" b="1">
                    <a:ln w="25400" cap="flat">
                      <a:solidFill>
                        <a:srgbClr val="000000"/>
                      </a:solidFill>
                      <a:prstDash val="solid"/>
                      <a:miter lim="400000"/>
                    </a:ln>
                    <a:latin typeface="American Typewriter"/>
                    <a:ea typeface="American Typewriter"/>
                    <a:cs typeface="American Typewriter"/>
                    <a:sym typeface="American Typewriter"/>
                  </a:defRPr>
                </a:lvl1pPr>
              </a:lstStyle>
              <a:p>
                <a:r>
                  <a:rPr sz="2650"/>
                  <a:t>3</a:t>
                </a:r>
              </a:p>
            </p:txBody>
          </p:sp>
          <p:pic>
            <p:nvPicPr>
              <p:cNvPr id="814" name="3 3" descr="3 3"/>
              <p:cNvPicPr>
                <a:picLocks/>
              </p:cNvPicPr>
              <p:nvPr/>
            </p:nvPicPr>
            <p:blipFill>
              <a:blip r:embed="rId2"/>
              <a:stretch>
                <a:fillRect/>
              </a:stretch>
            </p:blipFill>
            <p:spPr>
              <a:xfrm>
                <a:off x="0" y="0"/>
                <a:ext cx="1320800" cy="1320800"/>
              </a:xfrm>
              <a:prstGeom prst="rect">
                <a:avLst/>
              </a:prstGeom>
              <a:effectLst/>
            </p:spPr>
          </p:pic>
        </p:grpSp>
        <p:grpSp>
          <p:nvGrpSpPr>
            <p:cNvPr id="820" name="Group"/>
            <p:cNvGrpSpPr/>
            <p:nvPr/>
          </p:nvGrpSpPr>
          <p:grpSpPr>
            <a:xfrm>
              <a:off x="3693599" y="1929943"/>
              <a:ext cx="2452320" cy="2654028"/>
              <a:chOff x="0" y="0"/>
              <a:chExt cx="2452319" cy="2654026"/>
            </a:xfrm>
          </p:grpSpPr>
          <p:pic>
            <p:nvPicPr>
              <p:cNvPr id="817" name="hiclipart.com (5).png" descr="hiclipart.com (5).png"/>
              <p:cNvPicPr>
                <a:picLocks noChangeAspect="1"/>
              </p:cNvPicPr>
              <p:nvPr/>
            </p:nvPicPr>
            <p:blipFill>
              <a:blip r:embed="rId6"/>
              <a:srcRect/>
              <a:stretch>
                <a:fillRect/>
              </a:stretch>
            </p:blipFill>
            <p:spPr>
              <a:xfrm>
                <a:off x="0" y="0"/>
                <a:ext cx="2452320" cy="2452320"/>
              </a:xfrm>
              <a:prstGeom prst="rect">
                <a:avLst/>
              </a:prstGeom>
              <a:ln w="12700" cap="flat">
                <a:noFill/>
                <a:miter lim="400000"/>
              </a:ln>
              <a:effectLst/>
            </p:spPr>
          </p:pic>
          <p:sp>
            <p:nvSpPr>
              <p:cNvPr id="818" name="Candidate 2 - work 1 - work 2 - PhD"/>
              <p:cNvSpPr/>
              <p:nvPr/>
            </p:nvSpPr>
            <p:spPr>
              <a:xfrm>
                <a:off x="195719" y="1384026"/>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2400">
                    <a:solidFill>
                      <a:srgbClr val="000000"/>
                    </a:solidFill>
                    <a:latin typeface="+mn-lt"/>
                    <a:ea typeface="+mn-ea"/>
                    <a:cs typeface="+mn-cs"/>
                    <a:sym typeface="Canela Bold"/>
                  </a:defRPr>
                </a:pPr>
                <a:r>
                  <a:rPr sz="1200"/>
                  <a:t>Candidate 2</a:t>
                </a:r>
                <a:br>
                  <a:rPr sz="1200"/>
                </a:br>
                <a:r>
                  <a:rPr sz="1200">
                    <a:latin typeface="Canela Regular"/>
                    <a:ea typeface="Canela Regular"/>
                    <a:cs typeface="Canela Regular"/>
                    <a:sym typeface="Canela Regular"/>
                  </a:rPr>
                  <a:t>- work 1</a:t>
                </a:r>
                <a:br>
                  <a:rPr sz="1200">
                    <a:latin typeface="Canela Regular"/>
                    <a:ea typeface="Canela Regular"/>
                    <a:cs typeface="Canela Regular"/>
                    <a:sym typeface="Canela Regular"/>
                  </a:rPr>
                </a:br>
                <a:r>
                  <a:rPr sz="1200">
                    <a:latin typeface="Canela Regular"/>
                    <a:ea typeface="Canela Regular"/>
                    <a:cs typeface="Canela Regular"/>
                    <a:sym typeface="Canela Regular"/>
                  </a:rPr>
                  <a:t>- work 2</a:t>
                </a:r>
                <a:br>
                  <a:rPr sz="1200">
                    <a:latin typeface="Canela Regular"/>
                    <a:ea typeface="Canela Regular"/>
                    <a:cs typeface="Canela Regular"/>
                    <a:sym typeface="Canela Regular"/>
                  </a:rPr>
                </a:br>
                <a:r>
                  <a:rPr sz="1200">
                    <a:latin typeface="Canela Regular"/>
                    <a:ea typeface="Canela Regular"/>
                    <a:cs typeface="Canela Regular"/>
                    <a:sym typeface="Canela Regular"/>
                  </a:rPr>
                  <a:t>- PhD</a:t>
                </a:r>
              </a:p>
            </p:txBody>
          </p:sp>
          <p:sp>
            <p:nvSpPr>
              <p:cNvPr id="819" name="Female"/>
              <p:cNvSpPr/>
              <p:nvPr/>
            </p:nvSpPr>
            <p:spPr>
              <a:xfrm>
                <a:off x="1532779" y="1013376"/>
                <a:ext cx="597151" cy="1320801"/>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7"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chemeClr val="accent6"/>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grpSp>
        <p:grpSp>
          <p:nvGrpSpPr>
            <p:cNvPr id="825" name="Group"/>
            <p:cNvGrpSpPr/>
            <p:nvPr/>
          </p:nvGrpSpPr>
          <p:grpSpPr>
            <a:xfrm>
              <a:off x="1087674" y="1929943"/>
              <a:ext cx="2452321" cy="2654028"/>
              <a:chOff x="0" y="0"/>
              <a:chExt cx="2452319" cy="2654026"/>
            </a:xfrm>
          </p:grpSpPr>
          <p:grpSp>
            <p:nvGrpSpPr>
              <p:cNvPr id="823" name="Group"/>
              <p:cNvGrpSpPr/>
              <p:nvPr/>
            </p:nvGrpSpPr>
            <p:grpSpPr>
              <a:xfrm>
                <a:off x="0" y="0"/>
                <a:ext cx="2452320" cy="2654027"/>
                <a:chOff x="0" y="0"/>
                <a:chExt cx="2452319" cy="2654026"/>
              </a:xfrm>
            </p:grpSpPr>
            <p:pic>
              <p:nvPicPr>
                <p:cNvPr id="821" name="hiclipart.com (5).png" descr="hiclipart.com (5).png"/>
                <p:cNvPicPr>
                  <a:picLocks noChangeAspect="1"/>
                </p:cNvPicPr>
                <p:nvPr/>
              </p:nvPicPr>
              <p:blipFill>
                <a:blip r:embed="rId6"/>
                <a:srcRect/>
                <a:stretch>
                  <a:fillRect/>
                </a:stretch>
              </p:blipFill>
              <p:spPr>
                <a:xfrm>
                  <a:off x="0" y="0"/>
                  <a:ext cx="2452320" cy="2452320"/>
                </a:xfrm>
                <a:prstGeom prst="rect">
                  <a:avLst/>
                </a:prstGeom>
                <a:ln w="12700" cap="flat">
                  <a:noFill/>
                  <a:miter lim="400000"/>
                </a:ln>
                <a:effectLst/>
              </p:spPr>
            </p:pic>
            <p:sp>
              <p:nvSpPr>
                <p:cNvPr id="822" name="Candidate 1 - work 1 - work 2 - PhD"/>
                <p:cNvSpPr/>
                <p:nvPr/>
              </p:nvSpPr>
              <p:spPr>
                <a:xfrm>
                  <a:off x="195719" y="1384026"/>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2400">
                      <a:solidFill>
                        <a:srgbClr val="000000"/>
                      </a:solidFill>
                      <a:latin typeface="+mn-lt"/>
                      <a:ea typeface="+mn-ea"/>
                      <a:cs typeface="+mn-cs"/>
                      <a:sym typeface="Canela Bold"/>
                    </a:defRPr>
                  </a:pPr>
                  <a:r>
                    <a:rPr sz="1200"/>
                    <a:t>Candidate 1</a:t>
                  </a:r>
                  <a:br>
                    <a:rPr sz="1200"/>
                  </a:br>
                  <a:r>
                    <a:rPr sz="1200">
                      <a:latin typeface="Canela Regular"/>
                      <a:ea typeface="Canela Regular"/>
                      <a:cs typeface="Canela Regular"/>
                      <a:sym typeface="Canela Regular"/>
                    </a:rPr>
                    <a:t>- work 1</a:t>
                  </a:r>
                  <a:br>
                    <a:rPr sz="1200">
                      <a:latin typeface="Canela Regular"/>
                      <a:ea typeface="Canela Regular"/>
                      <a:cs typeface="Canela Regular"/>
                      <a:sym typeface="Canela Regular"/>
                    </a:rPr>
                  </a:br>
                  <a:r>
                    <a:rPr sz="1200">
                      <a:latin typeface="Canela Regular"/>
                      <a:ea typeface="Canela Regular"/>
                      <a:cs typeface="Canela Regular"/>
                      <a:sym typeface="Canela Regular"/>
                    </a:rPr>
                    <a:t>- work 2</a:t>
                  </a:r>
                  <a:br>
                    <a:rPr sz="1200">
                      <a:latin typeface="Canela Regular"/>
                      <a:ea typeface="Canela Regular"/>
                      <a:cs typeface="Canela Regular"/>
                      <a:sym typeface="Canela Regular"/>
                    </a:rPr>
                  </a:br>
                  <a:r>
                    <a:rPr sz="1200">
                      <a:latin typeface="Canela Regular"/>
                      <a:ea typeface="Canela Regular"/>
                      <a:cs typeface="Canela Regular"/>
                      <a:sym typeface="Canela Regular"/>
                    </a:rPr>
                    <a:t>- PhD</a:t>
                  </a:r>
                </a:p>
              </p:txBody>
            </p:sp>
          </p:grpSp>
          <p:sp>
            <p:nvSpPr>
              <p:cNvPr id="824" name="Male"/>
              <p:cNvSpPr/>
              <p:nvPr/>
            </p:nvSpPr>
            <p:spPr>
              <a:xfrm>
                <a:off x="1616166" y="1015421"/>
                <a:ext cx="489491" cy="1320801"/>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chemeClr val="accent1">
                  <a:lumOff val="13575"/>
                </a:schemeClr>
              </a:solidFill>
              <a:ln w="12700" cap="flat">
                <a:noFill/>
                <a:miter lim="400000"/>
              </a:ln>
              <a:effectLst/>
            </p:spPr>
            <p:txBody>
              <a:bodyPr wrap="square" lIns="25400" tIns="25400" rIns="25400" bIns="25400" numCol="1" anchor="ctr">
                <a:noAutofit/>
              </a:bodyPr>
              <a:lstStyle/>
              <a:p>
                <a:pPr algn="ctr" defTabSz="412750">
                  <a:spcBef>
                    <a:spcPts val="0"/>
                  </a:spcBef>
                  <a:defRPr sz="3200">
                    <a:solidFill>
                      <a:srgbClr val="000000"/>
                    </a:solidFill>
                    <a:latin typeface="+mn-lt"/>
                    <a:ea typeface="+mn-ea"/>
                    <a:cs typeface="+mn-cs"/>
                    <a:sym typeface="Canela Bold"/>
                  </a:defRPr>
                </a:pPr>
                <a:endParaRPr sz="1600"/>
              </a:p>
            </p:txBody>
          </p:sp>
        </p:grpSp>
        <p:grpSp>
          <p:nvGrpSpPr>
            <p:cNvPr id="828" name="CV filtering model"/>
            <p:cNvGrpSpPr/>
            <p:nvPr/>
          </p:nvGrpSpPr>
          <p:grpSpPr>
            <a:xfrm>
              <a:off x="1503514" y="5102169"/>
              <a:ext cx="4380172" cy="1320801"/>
              <a:chOff x="0" y="0"/>
              <a:chExt cx="4380170" cy="1320800"/>
            </a:xfrm>
          </p:grpSpPr>
          <p:sp>
            <p:nvSpPr>
              <p:cNvPr id="827" name="CV filtering model"/>
              <p:cNvSpPr/>
              <p:nvPr/>
            </p:nvSpPr>
            <p:spPr>
              <a:xfrm>
                <a:off x="25399" y="25400"/>
                <a:ext cx="4329372" cy="1270000"/>
              </a:xfrm>
              <a:prstGeom prst="rect">
                <a:avLst/>
              </a:prstGeom>
              <a:no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defTabSz="825500">
                  <a:lnSpc>
                    <a:spcPct val="100000"/>
                  </a:lnSpc>
                  <a:spcBef>
                    <a:spcPts val="0"/>
                  </a:spcBef>
                  <a:defRPr sz="3200">
                    <a:latin typeface="+mn-lt"/>
                    <a:ea typeface="+mn-ea"/>
                    <a:cs typeface="+mn-cs"/>
                    <a:sym typeface="Canela Bold"/>
                  </a:defRPr>
                </a:lvl1pPr>
              </a:lstStyle>
              <a:p>
                <a:r>
                  <a:rPr sz="1600"/>
                  <a:t>CV filtering model</a:t>
                </a:r>
              </a:p>
            </p:txBody>
          </p:sp>
          <p:pic>
            <p:nvPicPr>
              <p:cNvPr id="826" name="CV filtering model CV filtering model" descr="CV filtering model CV filtering model"/>
              <p:cNvPicPr>
                <a:picLocks/>
              </p:cNvPicPr>
              <p:nvPr/>
            </p:nvPicPr>
            <p:blipFill>
              <a:blip r:embed="rId7"/>
              <a:stretch>
                <a:fillRect/>
              </a:stretch>
            </p:blipFill>
            <p:spPr>
              <a:xfrm>
                <a:off x="-1" y="0"/>
                <a:ext cx="4380172" cy="1320800"/>
              </a:xfrm>
              <a:prstGeom prst="rect">
                <a:avLst/>
              </a:prstGeom>
              <a:effectLst/>
            </p:spPr>
          </p:pic>
        </p:grpSp>
        <p:pic>
          <p:nvPicPr>
            <p:cNvPr id="829" name="Ec8cDcG7nZPrsiTMr1-rYM2pK1rrSJlxDTLUXL9KzXI5O7CdUJmRGC_djhW9ETgPydlEo8unxbO2eqHZs1sNQBMH6agPLKfuBg782883gmJAMcar6CZj679KmMXRUa0DcQAW_F21dBc.png" descr="Ec8cDcG7nZPrsiTMr1-rYM2pK1rrSJlxDTLUXL9KzXI5O7CdUJmRGC_djhW9ETgPydlEo8unxbO2eqHZs1sNQBMH6agPLKfuBg782883gmJAMcar6CZj679KmMXRUa0DcQAW_F21dBc.png"/>
            <p:cNvPicPr>
              <a:picLocks noChangeAspect="1"/>
            </p:cNvPicPr>
            <p:nvPr/>
          </p:nvPicPr>
          <p:blipFill>
            <a:blip r:embed="rId8"/>
            <a:srcRect l="49812" t="25476" b="20741"/>
            <a:stretch>
              <a:fillRect/>
            </a:stretch>
          </p:blipFill>
          <p:spPr>
            <a:xfrm>
              <a:off x="1717209" y="7055425"/>
              <a:ext cx="1020379" cy="1093444"/>
            </a:xfrm>
            <a:prstGeom prst="rect">
              <a:avLst/>
            </a:prstGeom>
            <a:ln w="12700" cap="flat">
              <a:noFill/>
              <a:miter lim="400000"/>
            </a:ln>
            <a:effectLst/>
          </p:spPr>
        </p:pic>
        <p:pic>
          <p:nvPicPr>
            <p:cNvPr id="830" name="Ec8cDcG7nZPrsiTMr1-rYM2pK1rrSJlxDTLUXL9KzXI5O7CdUJmRGC_djhW9ETgPydlEo8unxbO2eqHZs1sNQBMH6agPLKfuBg782883gmJAMcar6CZj679KmMXRUa0DcQAW_F21dBc.png" descr="Ec8cDcG7nZPrsiTMr1-rYM2pK1rrSJlxDTLUXL9KzXI5O7CdUJmRGC_djhW9ETgPydlEo8unxbO2eqHZs1sNQBMH6agPLKfuBg782883gmJAMcar6CZj679KmMXRUa0DcQAW_F21dBc.png"/>
            <p:cNvPicPr>
              <a:picLocks noChangeAspect="1"/>
            </p:cNvPicPr>
            <p:nvPr/>
          </p:nvPicPr>
          <p:blipFill>
            <a:blip r:embed="rId8"/>
            <a:srcRect t="25233" r="49606" b="19585"/>
            <a:stretch>
              <a:fillRect/>
            </a:stretch>
          </p:blipFill>
          <p:spPr>
            <a:xfrm>
              <a:off x="4355906" y="7055425"/>
              <a:ext cx="1024550" cy="1121886"/>
            </a:xfrm>
            <a:prstGeom prst="rect">
              <a:avLst/>
            </a:prstGeom>
            <a:ln w="12700" cap="flat">
              <a:noFill/>
              <a:miter lim="400000"/>
            </a:ln>
            <a:effectLst/>
          </p:spPr>
        </p:pic>
        <p:sp>
          <p:nvSpPr>
            <p:cNvPr id="831" name="Line"/>
            <p:cNvSpPr/>
            <p:nvPr/>
          </p:nvSpPr>
          <p:spPr>
            <a:xfrm flipV="1">
              <a:off x="2313835" y="4192164"/>
              <a:ext cx="1" cy="889001"/>
            </a:xfrm>
            <a:prstGeom prst="line">
              <a:avLst/>
            </a:prstGeom>
            <a:noFill/>
            <a:ln w="25400" cap="flat">
              <a:solidFill>
                <a:srgbClr val="FFFFFF"/>
              </a:solidFill>
              <a:prstDash val="solid"/>
              <a:miter lim="400000"/>
            </a:ln>
            <a:effectLst/>
          </p:spPr>
          <p:txBody>
            <a:bodyPr wrap="square" lIns="25400" tIns="25400" rIns="25400" bIns="25400" numCol="1" anchor="ctr">
              <a:noAutofit/>
            </a:bodyPr>
            <a:lstStyle/>
            <a:p>
              <a:endParaRPr/>
            </a:p>
          </p:txBody>
        </p:sp>
        <p:sp>
          <p:nvSpPr>
            <p:cNvPr id="832" name="Line"/>
            <p:cNvSpPr/>
            <p:nvPr/>
          </p:nvSpPr>
          <p:spPr>
            <a:xfrm flipV="1">
              <a:off x="4945774" y="4135090"/>
              <a:ext cx="1" cy="936602"/>
            </a:xfrm>
            <a:prstGeom prst="line">
              <a:avLst/>
            </a:prstGeom>
            <a:noFill/>
            <a:ln w="25400" cap="flat">
              <a:solidFill>
                <a:srgbClr val="FFFFFF"/>
              </a:solidFill>
              <a:prstDash val="solid"/>
              <a:miter lim="400000"/>
            </a:ln>
            <a:effectLst/>
          </p:spPr>
          <p:txBody>
            <a:bodyPr wrap="square" lIns="25400" tIns="25400" rIns="25400" bIns="25400" numCol="1" anchor="ctr">
              <a:noAutofit/>
            </a:bodyPr>
            <a:lstStyle/>
            <a:p>
              <a:endParaRPr/>
            </a:p>
          </p:txBody>
        </p:sp>
        <p:sp>
          <p:nvSpPr>
            <p:cNvPr id="833" name="Line"/>
            <p:cNvSpPr/>
            <p:nvPr/>
          </p:nvSpPr>
          <p:spPr>
            <a:xfrm>
              <a:off x="4868271" y="6453447"/>
              <a:ext cx="1" cy="571501"/>
            </a:xfrm>
            <a:prstGeom prst="line">
              <a:avLst/>
            </a:prstGeom>
            <a:noFill/>
            <a:ln w="254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834" name="Line"/>
            <p:cNvSpPr/>
            <p:nvPr/>
          </p:nvSpPr>
          <p:spPr>
            <a:xfrm>
              <a:off x="2227392" y="6453447"/>
              <a:ext cx="1" cy="571501"/>
            </a:xfrm>
            <a:prstGeom prst="line">
              <a:avLst/>
            </a:prstGeom>
            <a:noFill/>
            <a:ln w="25400" cap="flat">
              <a:solidFill>
                <a:srgbClr val="FFFFFF"/>
              </a:solidFill>
              <a:prstDash val="solid"/>
              <a:miter lim="400000"/>
              <a:tailEnd type="triangle" w="med" len="med"/>
            </a:ln>
            <a:effectLst/>
          </p:spPr>
          <p:txBody>
            <a:bodyPr wrap="square" lIns="25400" tIns="25400" rIns="25400" bIns="25400" numCol="1" anchor="ctr">
              <a:noAutofit/>
            </a:bodyPr>
            <a:lstStyle/>
            <a:p>
              <a:endParaRPr/>
            </a:p>
          </p:txBody>
        </p:sp>
        <p:sp>
          <p:nvSpPr>
            <p:cNvPr id="835" name="Uninterpretable Features"/>
            <p:cNvSpPr/>
            <p:nvPr/>
          </p:nvSpPr>
          <p:spPr>
            <a:xfrm>
              <a:off x="0" y="853531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latin typeface="+mn-lt"/>
                  <a:ea typeface="+mn-ea"/>
                  <a:cs typeface="+mn-cs"/>
                  <a:sym typeface="Canela Bold"/>
                </a:defRPr>
              </a:lvl1pPr>
            </a:lstStyle>
            <a:p>
              <a:pPr>
                <a:defRPr>
                  <a:latin typeface="Canela Regular"/>
                  <a:ea typeface="Canela Regular"/>
                  <a:cs typeface="Canela Regular"/>
                  <a:sym typeface="Canela Regular"/>
                </a:defRPr>
              </a:pPr>
              <a:r>
                <a:rPr dirty="0">
                  <a:latin typeface="+mn-lt"/>
                  <a:ea typeface="+mn-ea"/>
                  <a:cs typeface="+mn-cs"/>
                  <a:sym typeface="Canela Bold"/>
                </a:rPr>
                <a:t>Uninterpretable Features</a:t>
              </a:r>
            </a:p>
          </p:txBody>
        </p:sp>
      </p:grpSp>
    </p:spTree>
    <p:extLst>
      <p:ext uri="{BB962C8B-B14F-4D97-AF65-F5344CB8AC3E}">
        <p14:creationId xmlns:p14="http://schemas.microsoft.com/office/powerpoint/2010/main" val="132382387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 grpId="0" animBg="1" advAuto="0"/>
      <p:bldP spid="813" grpId="0" animBg="1" advAuto="0"/>
      <p:bldP spid="836" grpId="0"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D67BF-E163-7649-82FC-6CC2EBAC7073}"/>
              </a:ext>
            </a:extLst>
          </p:cNvPr>
          <p:cNvSpPr>
            <a:spLocks noGrp="1"/>
          </p:cNvSpPr>
          <p:nvPr>
            <p:ph type="sldNum" sz="quarter" idx="10"/>
          </p:nvPr>
        </p:nvSpPr>
        <p:spPr/>
        <p:txBody>
          <a:bodyPr/>
          <a:lstStyle/>
          <a:p>
            <a:pPr>
              <a:defRPr/>
            </a:pPr>
            <a:fld id="{B3B075CB-1BFE-3F44-BFAD-0F90D2C8F8AC}" type="slidenum">
              <a:rPr lang="en-US" smtClean="0"/>
              <a:pPr>
                <a:defRPr/>
              </a:pPr>
              <a:t>93</a:t>
            </a:fld>
            <a:endParaRPr lang="en-US" dirty="0"/>
          </a:p>
        </p:txBody>
      </p:sp>
      <p:sp>
        <p:nvSpPr>
          <p:cNvPr id="3" name="Title 2">
            <a:extLst>
              <a:ext uri="{FF2B5EF4-FFF2-40B4-BE49-F238E27FC236}">
                <a16:creationId xmlns:a16="http://schemas.microsoft.com/office/drawing/2014/main" id="{AD51E222-2C57-FD48-888E-77F0B0BA1E13}"/>
              </a:ext>
            </a:extLst>
          </p:cNvPr>
          <p:cNvSpPr>
            <a:spLocks noGrp="1"/>
          </p:cNvSpPr>
          <p:nvPr>
            <p:ph type="title"/>
          </p:nvPr>
        </p:nvSpPr>
        <p:spPr/>
        <p:txBody>
          <a:bodyPr/>
          <a:lstStyle/>
          <a:p>
            <a:r>
              <a:rPr lang="en-US" b="0" dirty="0">
                <a:solidFill>
                  <a:srgbClr val="FF0000"/>
                </a:solidFill>
              </a:rPr>
              <a:t>x</a:t>
            </a:r>
            <a:r>
              <a:rPr lang="en-US" b="0" dirty="0">
                <a:solidFill>
                  <a:srgbClr val="009545"/>
                </a:solidFill>
              </a:rPr>
              <a:t> </a:t>
            </a:r>
            <a:r>
              <a:rPr lang="en-US" b="0" dirty="0"/>
              <a:t>Models perpetuate social biases! </a:t>
            </a:r>
          </a:p>
        </p:txBody>
      </p:sp>
      <p:sp>
        <p:nvSpPr>
          <p:cNvPr id="4" name="Text Placeholder 3">
            <a:extLst>
              <a:ext uri="{FF2B5EF4-FFF2-40B4-BE49-F238E27FC236}">
                <a16:creationId xmlns:a16="http://schemas.microsoft.com/office/drawing/2014/main" id="{1F78B25F-17C7-A145-8BE5-D52660CDB6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2279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AI Checklist: Building models that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p:txBody>
          <a:bodyPr>
            <a:normAutofit/>
          </a:bodyPr>
          <a:lstStyle/>
          <a:p>
            <a:pPr>
              <a:buClr>
                <a:srgbClr val="000000"/>
              </a:buClr>
            </a:pPr>
            <a:r>
              <a:rPr lang="en-US" sz="2400" b="1" dirty="0">
                <a:solidFill>
                  <a:srgbClr val="009545"/>
                </a:solidFill>
              </a:rPr>
              <a:t>✓</a:t>
            </a:r>
            <a:r>
              <a:rPr lang="en-US" sz="2400" dirty="0"/>
              <a:t> seamlessly learn input-output mappings.    </a:t>
            </a:r>
          </a:p>
          <a:p>
            <a:pPr>
              <a:buClr>
                <a:srgbClr val="000000"/>
              </a:buClr>
            </a:pPr>
            <a:r>
              <a:rPr lang="en-US" sz="2400" b="1" dirty="0">
                <a:solidFill>
                  <a:srgbClr val="009545"/>
                </a:solidFill>
              </a:rPr>
              <a:t>✓</a:t>
            </a:r>
            <a:r>
              <a:rPr lang="en-US" sz="2400" dirty="0"/>
              <a:t> don’t need to be trained from scratch every time.</a:t>
            </a:r>
          </a:p>
          <a:p>
            <a:pPr>
              <a:buClr>
                <a:srgbClr val="000000"/>
              </a:buClr>
            </a:pPr>
            <a:r>
              <a:rPr lang="en-US" sz="2400" b="1" dirty="0">
                <a:solidFill>
                  <a:srgbClr val="009545"/>
                </a:solidFill>
              </a:rPr>
              <a:t>✓</a:t>
            </a:r>
            <a:r>
              <a:rPr lang="en-US" sz="2400" dirty="0"/>
              <a:t> are context-sensitive.</a:t>
            </a:r>
          </a:p>
          <a:p>
            <a:pPr>
              <a:buClr>
                <a:srgbClr val="000000"/>
              </a:buClr>
            </a:pPr>
            <a:r>
              <a:rPr lang="en-US" sz="2400" b="1" dirty="0">
                <a:solidFill>
                  <a:srgbClr val="009545"/>
                </a:solidFill>
              </a:rPr>
              <a:t>✓</a:t>
            </a:r>
            <a:r>
              <a:rPr lang="en-US" sz="2400" dirty="0"/>
              <a:t>  use fewer training examples.</a:t>
            </a:r>
          </a:p>
          <a:p>
            <a:pPr>
              <a:buClr>
                <a:srgbClr val="000000"/>
              </a:buClr>
            </a:pPr>
            <a:r>
              <a:rPr lang="en-US" sz="2400" dirty="0">
                <a:solidFill>
                  <a:srgbClr val="FF0000"/>
                </a:solidFill>
              </a:rPr>
              <a:t>x  </a:t>
            </a:r>
            <a:r>
              <a:rPr lang="en-US" sz="2400" dirty="0"/>
              <a:t>understand the emergent ability of language models. </a:t>
            </a:r>
            <a:endParaRPr lang="en-US" sz="2400" dirty="0">
              <a:solidFill>
                <a:srgbClr val="FF0000"/>
              </a:solidFill>
            </a:endParaRPr>
          </a:p>
          <a:p>
            <a:pPr>
              <a:buClr>
                <a:srgbClr val="000000"/>
              </a:buClr>
            </a:pPr>
            <a:r>
              <a:rPr lang="en-US" sz="2400" dirty="0">
                <a:solidFill>
                  <a:srgbClr val="FF0000"/>
                </a:solidFill>
              </a:rPr>
              <a:t>x  </a:t>
            </a:r>
            <a:r>
              <a:rPr lang="en-US" sz="2400" dirty="0"/>
              <a:t>know what they know. </a:t>
            </a:r>
          </a:p>
          <a:p>
            <a:pPr>
              <a:buClr>
                <a:srgbClr val="000000"/>
              </a:buClr>
            </a:pPr>
            <a:r>
              <a:rPr lang="en-US" sz="2400" dirty="0">
                <a:solidFill>
                  <a:srgbClr val="FF0000"/>
                </a:solidFill>
              </a:rPr>
              <a:t>x  </a:t>
            </a:r>
            <a:r>
              <a:rPr lang="en-US" sz="2400" dirty="0"/>
              <a:t>capture accurate common sense knowledge. </a:t>
            </a:r>
          </a:p>
          <a:p>
            <a:pPr>
              <a:buClr>
                <a:srgbClr val="000000"/>
              </a:buClr>
            </a:pPr>
            <a:r>
              <a:rPr lang="en-US" sz="2400" dirty="0">
                <a:solidFill>
                  <a:srgbClr val="FF0000"/>
                </a:solidFill>
              </a:rPr>
              <a:t>x  </a:t>
            </a:r>
            <a:r>
              <a:rPr lang="en-US" sz="2400" dirty="0"/>
              <a:t>are interpretable.</a:t>
            </a:r>
          </a:p>
          <a:p>
            <a:pPr>
              <a:buClr>
                <a:srgbClr val="000000"/>
              </a:buClr>
            </a:pPr>
            <a:r>
              <a:rPr lang="en-US" sz="2400" dirty="0">
                <a:solidFill>
                  <a:srgbClr val="FF0000"/>
                </a:solidFill>
              </a:rPr>
              <a:t>x  </a:t>
            </a:r>
            <a:r>
              <a:rPr lang="en-US" sz="2400" dirty="0"/>
              <a:t>don’t perpetuate social biases. </a:t>
            </a:r>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2"/>
          </p:nvPr>
        </p:nvSpPr>
        <p:spPr/>
        <p:txBody>
          <a:bodyPr/>
          <a:lstStyle/>
          <a:p>
            <a:pPr>
              <a:defRPr/>
            </a:pPr>
            <a:fld id="{0121240C-47AF-2F4D-83B3-CC3EDF50F794}" type="slidenum">
              <a:rPr lang="en-US" smtClean="0"/>
              <a:pPr>
                <a:defRPr/>
              </a:pPr>
              <a:t>94</a:t>
            </a:fld>
            <a:endParaRPr lang="en-US" dirty="0"/>
          </a:p>
        </p:txBody>
      </p:sp>
    </p:spTree>
    <p:extLst>
      <p:ext uri="{BB962C8B-B14F-4D97-AF65-F5344CB8AC3E}">
        <p14:creationId xmlns:p14="http://schemas.microsoft.com/office/powerpoint/2010/main" val="917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5D9B-EE97-100F-3CDB-B0E50B071C4D}"/>
              </a:ext>
            </a:extLst>
          </p:cNvPr>
          <p:cNvSpPr>
            <a:spLocks noGrp="1"/>
          </p:cNvSpPr>
          <p:nvPr>
            <p:ph type="title"/>
          </p:nvPr>
        </p:nvSpPr>
        <p:spPr>
          <a:xfrm>
            <a:off x="811696" y="2559928"/>
            <a:ext cx="6649278" cy="2853267"/>
          </a:xfrm>
        </p:spPr>
        <p:txBody>
          <a:bodyPr anchor="t">
            <a:normAutofit/>
          </a:bodyPr>
          <a:lstStyle/>
          <a:p>
            <a:r>
              <a:rPr lang="en-US" sz="5400" dirty="0"/>
              <a:t>Are we climbing a tree to reach to </a:t>
            </a:r>
            <a:r>
              <a:rPr lang="en-US" sz="5400"/>
              <a:t>the moon?</a:t>
            </a:r>
            <a:endParaRPr lang="en-US" sz="5400" dirty="0"/>
          </a:p>
        </p:txBody>
      </p:sp>
      <p:sp>
        <p:nvSpPr>
          <p:cNvPr id="3" name="Text Placeholder 2">
            <a:extLst>
              <a:ext uri="{FF2B5EF4-FFF2-40B4-BE49-F238E27FC236}">
                <a16:creationId xmlns:a16="http://schemas.microsoft.com/office/drawing/2014/main" id="{D137C2ED-B5BA-324C-B7B7-CDF97BA77BC1}"/>
              </a:ext>
            </a:extLst>
          </p:cNvPr>
          <p:cNvSpPr>
            <a:spLocks noGrp="1"/>
          </p:cNvSpPr>
          <p:nvPr>
            <p:ph type="body" idx="1"/>
          </p:nvPr>
        </p:nvSpPr>
        <p:spPr>
          <a:xfrm>
            <a:off x="844549" y="959908"/>
            <a:ext cx="10515600" cy="1500717"/>
          </a:xfrm>
        </p:spPr>
        <p:txBody>
          <a:bodyPr/>
          <a:lstStyle/>
          <a:p>
            <a:r>
              <a:rPr lang="en-US" dirty="0"/>
              <a:t>And finally ….</a:t>
            </a:r>
          </a:p>
        </p:txBody>
      </p:sp>
      <p:pic>
        <p:nvPicPr>
          <p:cNvPr id="9218" name="Picture 2" descr="Ascending One of the World's Oldest, Tallest Trees for Science and the  Views - Atlas Obscura">
            <a:extLst>
              <a:ext uri="{FF2B5EF4-FFF2-40B4-BE49-F238E27FC236}">
                <a16:creationId xmlns:a16="http://schemas.microsoft.com/office/drawing/2014/main" id="{D2DC1A80-26DC-6E1B-8184-E276CD36C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1587" y="0"/>
            <a:ext cx="4570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0473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EDD84-3CCD-A74F-B2A4-63BC0941F0CE}"/>
              </a:ext>
            </a:extLst>
          </p:cNvPr>
          <p:cNvSpPr>
            <a:spLocks noGrp="1"/>
          </p:cNvSpPr>
          <p:nvPr>
            <p:ph type="sldNum" sz="quarter" idx="10"/>
          </p:nvPr>
        </p:nvSpPr>
        <p:spPr/>
        <p:txBody>
          <a:bodyPr/>
          <a:lstStyle/>
          <a:p>
            <a:pPr>
              <a:defRPr/>
            </a:pPr>
            <a:fld id="{37E6B2A9-E175-7F40-B993-EC9D598FC2D7}" type="slidenum">
              <a:rPr lang="en-US" smtClean="0"/>
              <a:pPr>
                <a:defRPr/>
              </a:pPr>
              <a:t>96</a:t>
            </a:fld>
            <a:endParaRPr lang="en-US" dirty="0"/>
          </a:p>
        </p:txBody>
      </p:sp>
      <p:sp>
        <p:nvSpPr>
          <p:cNvPr id="3" name="Title 2">
            <a:extLst>
              <a:ext uri="{FF2B5EF4-FFF2-40B4-BE49-F238E27FC236}">
                <a16:creationId xmlns:a16="http://schemas.microsoft.com/office/drawing/2014/main" id="{21BE40F7-B26E-5F40-B68D-84C5E2C4360D}"/>
              </a:ext>
            </a:extLst>
          </p:cNvPr>
          <p:cNvSpPr>
            <a:spLocks noGrp="1"/>
          </p:cNvSpPr>
          <p:nvPr>
            <p:ph type="title"/>
          </p:nvPr>
        </p:nvSpPr>
        <p:spPr/>
        <p:txBody>
          <a:bodyPr/>
          <a:lstStyle/>
          <a:p>
            <a:r>
              <a:rPr lang="en-US" dirty="0"/>
              <a:t>That’s it! </a:t>
            </a:r>
          </a:p>
        </p:txBody>
      </p:sp>
      <p:sp>
        <p:nvSpPr>
          <p:cNvPr id="4" name="Text Placeholder 3">
            <a:extLst>
              <a:ext uri="{FF2B5EF4-FFF2-40B4-BE49-F238E27FC236}">
                <a16:creationId xmlns:a16="http://schemas.microsoft.com/office/drawing/2014/main" id="{7B61838E-9942-6D44-9FCD-A1841F224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025258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48278</TotalTime>
  <Words>6611</Words>
  <Application>Microsoft Macintosh PowerPoint</Application>
  <PresentationFormat>Widescreen</PresentationFormat>
  <Paragraphs>849</Paragraphs>
  <Slides>96</Slides>
  <Notes>45</Notes>
  <HiddenSlides>12</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96</vt:i4>
      </vt:variant>
    </vt:vector>
  </HeadingPairs>
  <TitlesOfParts>
    <vt:vector size="114" baseType="lpstr">
      <vt:lpstr>American Typewriter</vt:lpstr>
      <vt:lpstr>Arial</vt:lpstr>
      <vt:lpstr>Arial MT</vt:lpstr>
      <vt:lpstr>Calibri</vt:lpstr>
      <vt:lpstr>Cambria Math</vt:lpstr>
      <vt:lpstr>Canela Regular</vt:lpstr>
      <vt:lpstr>Chalkduster</vt:lpstr>
      <vt:lpstr>Consolas</vt:lpstr>
      <vt:lpstr>Corbel</vt:lpstr>
      <vt:lpstr>HanziPen TC Bold</vt:lpstr>
      <vt:lpstr>Lato</vt:lpstr>
      <vt:lpstr>Lora</vt:lpstr>
      <vt:lpstr>Merriweather Sans</vt:lpstr>
      <vt:lpstr>Merriweather Sans Light</vt:lpstr>
      <vt:lpstr>Microsoft Sans Serif</vt:lpstr>
      <vt:lpstr>Roboto</vt:lpstr>
      <vt:lpstr>Wingdings</vt:lpstr>
      <vt:lpstr>Custom Design</vt:lpstr>
      <vt:lpstr>Recent Breakthroughs and Uphill Battles  in Modern Natural Language Processing</vt:lpstr>
      <vt:lpstr>About me </vt:lpstr>
      <vt:lpstr>Popular Media: Language is solved!! </vt:lpstr>
      <vt:lpstr>Leaderboards: NLP is on-par w/ humans</vt:lpstr>
      <vt:lpstr>NLP in Production: some things work reasonably well </vt:lpstr>
      <vt:lpstr>Contextual Language Models</vt:lpstr>
      <vt:lpstr>Self-Supervised Models</vt:lpstr>
      <vt:lpstr>Self-Supervised Models</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Self-Supervision</vt:lpstr>
      <vt:lpstr>Self-Supervised Models</vt:lpstr>
      <vt:lpstr>Self-Supervised Models</vt:lpstr>
      <vt:lpstr>Self-Supervised Models</vt:lpstr>
      <vt:lpstr>Self-Supervised Models</vt:lpstr>
      <vt:lpstr>Self-Supervised Models</vt:lpstr>
      <vt:lpstr>Self-Supervised Models: A History</vt:lpstr>
      <vt:lpstr>✓ Self-supervised models  are predictive models of the world. </vt:lpstr>
      <vt:lpstr>Encoder Decoder Models</vt:lpstr>
      <vt:lpstr>Encoder-Decoders: Example</vt:lpstr>
      <vt:lpstr>Encoder-Decoders: Example</vt:lpstr>
      <vt:lpstr>✓ Language models are convenient frameworks for text-in text-out tasks. </vt:lpstr>
      <vt:lpstr>Self-Supervised Models</vt:lpstr>
      <vt:lpstr>Self-Supervised Models and End Tasks  </vt:lpstr>
      <vt:lpstr>Self-Supervised Models and End Tasks  </vt:lpstr>
      <vt:lpstr>✓ Self-supervised models</vt:lpstr>
      <vt:lpstr>In-context Learning w/ Self-Supervised Models</vt:lpstr>
      <vt:lpstr>In-context Learning w/ Self-Supervised Models</vt:lpstr>
      <vt:lpstr>✓ In-context prompting of language models is a convenient way to make them solve tasks, without additional training. </vt:lpstr>
      <vt:lpstr>Fine-tuning Language Models </vt:lpstr>
      <vt:lpstr>✓ Language models are trained once, then fine-tuned for each task with few examples. </vt:lpstr>
      <vt:lpstr>New Age of NLP</vt:lpstr>
      <vt:lpstr>Scaling Self-Supervised Models </vt:lpstr>
      <vt:lpstr>Scaling Self-Supervised Models </vt:lpstr>
      <vt:lpstr>Scaling Self-Supervised Models </vt:lpstr>
      <vt:lpstr>In-context learning results</vt:lpstr>
      <vt:lpstr>Scaling Self-Supervised Models </vt:lpstr>
      <vt:lpstr>✓ Scaling language models  consistently lead to stronger models. </vt:lpstr>
      <vt:lpstr>Language Models: Means to Access Knowledge</vt:lpstr>
      <vt:lpstr>✓ Language models serve as efficient mechanisms for knowledge retrieval. </vt:lpstr>
      <vt:lpstr>Multilinguality</vt:lpstr>
      <vt:lpstr>Benchmarking LMs in Persian</vt:lpstr>
      <vt:lpstr>ParsiNLU Tasks</vt:lpstr>
      <vt:lpstr>ParsiNLU Tasks</vt:lpstr>
      <vt:lpstr>ParsiNLU Tasks</vt:lpstr>
      <vt:lpstr>Benchmarking LMs in Persian</vt:lpstr>
      <vt:lpstr>Experiments: Setup </vt:lpstr>
      <vt:lpstr>Experimental Findings (1)</vt:lpstr>
      <vt:lpstr>Experimental Findings (2)</vt:lpstr>
      <vt:lpstr>Experimental Findings (3)</vt:lpstr>
      <vt:lpstr>Experimental Findings (4)</vt:lpstr>
      <vt:lpstr>✓ Multi-lingual LMs have been successful in transfer across languages. </vt:lpstr>
      <vt:lpstr>Image-Text Models </vt:lpstr>
      <vt:lpstr>✓ Multi-modal have shown successful transfer across different modalities. </vt:lpstr>
      <vt:lpstr>Is NLP solved? Are we done? 🤔</vt:lpstr>
      <vt:lpstr>Humans Generalize from Few Examples</vt:lpstr>
      <vt:lpstr>Machines Need Many Examples</vt:lpstr>
      <vt:lpstr>x Our computational models  are data-hungry! </vt:lpstr>
      <vt:lpstr>NLP in Production</vt:lpstr>
      <vt:lpstr>Data scarcity in other languages </vt:lpstr>
      <vt:lpstr>Brittleness with respect to small changes</vt:lpstr>
      <vt:lpstr>Brittleness with respect to small changes</vt:lpstr>
      <vt:lpstr>x Limited data lead to brittle models! </vt:lpstr>
      <vt:lpstr>Problem: Diminishing Returns of Scaling</vt:lpstr>
      <vt:lpstr> x Scaling models is costly.  x There are diminishing returns.    Open question: how far can we scale? </vt:lpstr>
      <vt:lpstr>Language Interpretation Is Hard </vt:lpstr>
      <vt:lpstr>But what is “context”? </vt:lpstr>
      <vt:lpstr>x Computers have  a narrow access to the world! </vt:lpstr>
      <vt:lpstr>Generated Knowledge is Inaccurate</vt:lpstr>
      <vt:lpstr>The way forward: learning from additional modalities </vt:lpstr>
      <vt:lpstr>x Representations are inaccurate  and lack commonsense </vt:lpstr>
      <vt:lpstr>LMs are not Consistent</vt:lpstr>
      <vt:lpstr>x LMs do not know if they [don’t] know!</vt:lpstr>
      <vt:lpstr>Lack of Generality </vt:lpstr>
      <vt:lpstr>PowerPoint Presentation</vt:lpstr>
      <vt:lpstr>The Paradox of Task-Specific Models</vt:lpstr>
      <vt:lpstr>Beyond Task-Specific Models </vt:lpstr>
      <vt:lpstr>x Current Successes of AI have limited generality! </vt:lpstr>
      <vt:lpstr>Interactive Semantics</vt:lpstr>
      <vt:lpstr>x How can we incorporate  “interactivity” in AI/NLP? </vt:lpstr>
      <vt:lpstr>Language Models: Biases</vt:lpstr>
      <vt:lpstr>Social Biases of QA Models </vt:lpstr>
      <vt:lpstr>What could go wrong?</vt:lpstr>
      <vt:lpstr>x Models perpetuate social biases! </vt:lpstr>
      <vt:lpstr>AI Checklist: Building models that …</vt:lpstr>
      <vt:lpstr>Are we climbing a tree to reach to the moon?</vt:lpstr>
      <vt:lpstr>That’s it!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1285</cp:revision>
  <dcterms:created xsi:type="dcterms:W3CDTF">2020-06-18T00:10:56Z</dcterms:created>
  <dcterms:modified xsi:type="dcterms:W3CDTF">2022-08-26T14:45:11Z</dcterms:modified>
</cp:coreProperties>
</file>